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60" r:id="rId4"/>
    <p:sldId id="368" r:id="rId5"/>
    <p:sldId id="261" r:id="rId6"/>
    <p:sldId id="262" r:id="rId7"/>
    <p:sldId id="266" r:id="rId8"/>
    <p:sldId id="476" r:id="rId9"/>
    <p:sldId id="268" r:id="rId10"/>
    <p:sldId id="271" r:id="rId11"/>
    <p:sldId id="273" r:id="rId12"/>
    <p:sldId id="371" r:id="rId13"/>
    <p:sldId id="280" r:id="rId14"/>
    <p:sldId id="282" r:id="rId15"/>
    <p:sldId id="287" r:id="rId16"/>
    <p:sldId id="288" r:id="rId17"/>
    <p:sldId id="381" r:id="rId18"/>
    <p:sldId id="382" r:id="rId19"/>
    <p:sldId id="385" r:id="rId20"/>
    <p:sldId id="455" r:id="rId21"/>
    <p:sldId id="332" r:id="rId22"/>
    <p:sldId id="340" r:id="rId23"/>
    <p:sldId id="333" r:id="rId24"/>
    <p:sldId id="334" r:id="rId25"/>
    <p:sldId id="341" r:id="rId26"/>
    <p:sldId id="345" r:id="rId27"/>
    <p:sldId id="377" r:id="rId28"/>
    <p:sldId id="354" r:id="rId29"/>
    <p:sldId id="420" r:id="rId30"/>
    <p:sldId id="452" r:id="rId31"/>
    <p:sldId id="453" r:id="rId32"/>
    <p:sldId id="421" r:id="rId33"/>
    <p:sldId id="454" r:id="rId34"/>
    <p:sldId id="431" r:id="rId35"/>
    <p:sldId id="437" r:id="rId36"/>
    <p:sldId id="439" r:id="rId37"/>
    <p:sldId id="440" r:id="rId38"/>
    <p:sldId id="441" r:id="rId39"/>
    <p:sldId id="442" r:id="rId40"/>
    <p:sldId id="444" r:id="rId41"/>
    <p:sldId id="445" r:id="rId42"/>
    <p:sldId id="447" r:id="rId43"/>
    <p:sldId id="448" r:id="rId44"/>
    <p:sldId id="459" r:id="rId45"/>
    <p:sldId id="460" r:id="rId46"/>
    <p:sldId id="461" r:id="rId47"/>
    <p:sldId id="462" r:id="rId48"/>
    <p:sldId id="463" r:id="rId49"/>
    <p:sldId id="464" r:id="rId50"/>
    <p:sldId id="465" r:id="rId51"/>
    <p:sldId id="466" r:id="rId52"/>
    <p:sldId id="467" r:id="rId53"/>
    <p:sldId id="468" r:id="rId54"/>
    <p:sldId id="469" r:id="rId55"/>
    <p:sldId id="470" r:id="rId56"/>
    <p:sldId id="471" r:id="rId57"/>
    <p:sldId id="472" r:id="rId58"/>
    <p:sldId id="473" r:id="rId59"/>
    <p:sldId id="474" r:id="rId60"/>
    <p:sldId id="475" r:id="rId61"/>
    <p:sldId id="405" r:id="rId62"/>
    <p:sldId id="456" r:id="rId63"/>
    <p:sldId id="370" r:id="rId6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153"/>
    <a:srgbClr val="839B58"/>
    <a:srgbClr val="4C6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05" autoAdjust="0"/>
    <p:restoredTop sz="94746" autoAdjust="0"/>
  </p:normalViewPr>
  <p:slideViewPr>
    <p:cSldViewPr>
      <p:cViewPr>
        <p:scale>
          <a:sx n="100" d="100"/>
          <a:sy n="100" d="100"/>
        </p:scale>
        <p:origin x="-194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image" Target="../media/image1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image" Target="../media/image1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32B9F-8AFF-4DD6-AF6F-3D3F00407F1C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260F7-D434-40A3-B27C-7E103D07FC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84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42F28-4AAD-4283-AF2D-3E036A814FC3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190FD-EE37-467F-A2B0-D7A3A038E3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5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190FD-EE37-467F-A2B0-D7A3A038E37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ТЭС - Тепловая электростанция (или тепловая электрическая станция). Имеет различные виды.</a:t>
            </a:r>
          </a:p>
          <a:p>
            <a:endParaRPr lang="ru-RU" dirty="0" smtClean="0"/>
          </a:p>
          <a:p>
            <a:r>
              <a:rPr lang="ru-RU" dirty="0" smtClean="0"/>
              <a:t>*Котлотурбинные электростанции. ТПЭС - На тепловых паротурбинных электростанциях (ТПЭС) получаемый в парогенераторе (</a:t>
            </a:r>
            <a:r>
              <a:rPr lang="ru-RU" dirty="0" err="1" smtClean="0"/>
              <a:t>котлоагрегате</a:t>
            </a:r>
            <a:r>
              <a:rPr lang="ru-RU" dirty="0" smtClean="0"/>
              <a:t>) пар приводит во вращение паровую турбину, соединённую с электрическим генератором. </a:t>
            </a:r>
          </a:p>
          <a:p>
            <a:r>
              <a:rPr lang="ru-RU" dirty="0" smtClean="0"/>
              <a:t>    *КЭС - Конденсационные электростанции (КЭС, исторически получили название ГРЭС — государственная районная электростанция) ТЭС, вырабатывающая электрическую энергию в результате преобразования тепловой энергии, выделяющейся при сжигании органического топлива. Конденсационная электростанция (КЭС) — тепловая электростанция, производящая только электрическую энергию.</a:t>
            </a:r>
          </a:p>
          <a:p>
            <a:r>
              <a:rPr lang="ru-RU" dirty="0" smtClean="0"/>
              <a:t>    *ТЭЦ - Теплоэлектроцентрали (теплофикационные электростанции, ТЭЦ). Теплоэлектроцентраль (ТЭЦ) — разновидность тепловой электростанции, которая не только производит электроэнергию, но и является источником тепловой энергии в централизованных системах теплоснабжения (в виде пара и горячей воды, в том числе и для обеспечения горячего водоснабжения и отопления жилых и промышленных объектов).</a:t>
            </a:r>
          </a:p>
          <a:p>
            <a:endParaRPr lang="ru-RU" dirty="0" smtClean="0"/>
          </a:p>
          <a:p>
            <a:r>
              <a:rPr lang="ru-RU" dirty="0" smtClean="0"/>
              <a:t>*Газотурбинные электростанции. ГТУ - Газотурбинные установки, в которых вместо паровых применяются газовые турбины, что снимает проблему водоснабжения.</a:t>
            </a:r>
          </a:p>
          <a:p>
            <a:endParaRPr lang="ru-RU" dirty="0" smtClean="0"/>
          </a:p>
          <a:p>
            <a:r>
              <a:rPr lang="ru-RU" dirty="0" smtClean="0"/>
              <a:t>*Электростанции на базе парогазовых установок. ПГУ - Парогазотурбинные установки, где тепло отработавших газов используется для подогрева воды и получения пара низкого давления.</a:t>
            </a:r>
          </a:p>
          <a:p>
            <a:endParaRPr lang="ru-RU" dirty="0" smtClean="0"/>
          </a:p>
          <a:p>
            <a:r>
              <a:rPr lang="ru-RU" dirty="0" smtClean="0"/>
              <a:t>ОСО - АСУТП </a:t>
            </a:r>
            <a:r>
              <a:rPr lang="ru-RU" dirty="0" err="1" smtClean="0"/>
              <a:t>общестанционного</a:t>
            </a:r>
            <a:r>
              <a:rPr lang="ru-RU" dirty="0" smtClean="0"/>
              <a:t> оборудования (ОСО)</a:t>
            </a:r>
          </a:p>
          <a:p>
            <a:r>
              <a:rPr lang="ru-RU" dirty="0" smtClean="0"/>
              <a:t>ГРП - газораспределительный пункт</a:t>
            </a:r>
          </a:p>
          <a:p>
            <a:endParaRPr lang="ru-RU" dirty="0" smtClean="0"/>
          </a:p>
          <a:p>
            <a:r>
              <a:rPr lang="ru-RU" dirty="0" smtClean="0"/>
              <a:t>системы управления технологическим процессом </a:t>
            </a:r>
            <a:r>
              <a:rPr lang="ru-RU" dirty="0" err="1" smtClean="0"/>
              <a:t>химводоочистки</a:t>
            </a:r>
            <a:r>
              <a:rPr lang="ru-RU" dirty="0" smtClean="0"/>
              <a:t> (АСУТП ХВО) </a:t>
            </a:r>
          </a:p>
          <a:p>
            <a:r>
              <a:rPr lang="ru-RU" dirty="0" smtClean="0"/>
              <a:t>АСУ ТП ВОДОПОДГОТОВИТЕЛЬНЫХ УСТАНОВОК (ВПУ) </a:t>
            </a:r>
          </a:p>
          <a:p>
            <a:r>
              <a:rPr lang="ru-RU" dirty="0" smtClean="0"/>
              <a:t>Система контроля и управления водно-химическим режимом (СКУ ВХР) как подсистема АСУ ТП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D5E834-3963-4A57-9F99-323D2C1DA9D0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Собственное производство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D5E834-3963-4A57-9F99-323D2C1DA9D0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9FD7-7862-41BF-9250-4B6EB868F409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74.emf"/><Relationship Id="rId9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3.jp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5" Type="http://schemas.openxmlformats.org/officeDocument/2006/relationships/image" Target="../media/image9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3.jp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05.emf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2.jpg"/><Relationship Id="rId7" Type="http://schemas.openxmlformats.org/officeDocument/2006/relationships/image" Target="../media/image134.emf"/><Relationship Id="rId12" Type="http://schemas.openxmlformats.org/officeDocument/2006/relationships/image" Target="../media/image1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8.png"/><Relationship Id="rId5" Type="http://schemas.openxmlformats.org/officeDocument/2006/relationships/image" Target="../media/image133.emf"/><Relationship Id="rId15" Type="http://schemas.openxmlformats.org/officeDocument/2006/relationships/image" Target="../media/image142.png"/><Relationship Id="rId10" Type="http://schemas.openxmlformats.org/officeDocument/2006/relationships/image" Target="../media/image13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6.png"/><Relationship Id="rId14" Type="http://schemas.openxmlformats.org/officeDocument/2006/relationships/image" Target="../media/image14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44.emf"/><Relationship Id="rId3" Type="http://schemas.openxmlformats.org/officeDocument/2006/relationships/image" Target="../media/image118.jpg"/><Relationship Id="rId7" Type="http://schemas.openxmlformats.org/officeDocument/2006/relationships/image" Target="../media/image149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8.png"/><Relationship Id="rId11" Type="http://schemas.openxmlformats.org/officeDocument/2006/relationships/image" Target="../media/image143.emf"/><Relationship Id="rId5" Type="http://schemas.openxmlformats.org/officeDocument/2006/relationships/image" Target="../media/image147.png"/><Relationship Id="rId15" Type="http://schemas.openxmlformats.org/officeDocument/2006/relationships/image" Target="../media/image145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46.png"/><Relationship Id="rId9" Type="http://schemas.openxmlformats.org/officeDocument/2006/relationships/image" Target="../media/image151.jpeg"/><Relationship Id="rId14" Type="http://schemas.openxmlformats.org/officeDocument/2006/relationships/oleObject" Target="../embeddings/oleObject5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trustentec.ru" TargetMode="External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trustentec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77809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Описание конструкции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1556792"/>
            <a:ext cx="5266928" cy="1931106"/>
          </a:xfrm>
          <a:noFill/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4500" dirty="0" smtClean="0">
                <a:ea typeface="Verdana" panose="020B0604030504040204" pitchFamily="34" charset="0"/>
                <a:cs typeface="Verdana" panose="020B0604030504040204" pitchFamily="34" charset="0"/>
              </a:rPr>
              <a:t>Термоблоки Хиттерм</a:t>
            </a:r>
            <a:r>
              <a:rPr lang="ru-RU" sz="4500" dirty="0">
                <a:ea typeface="Verdana" pitchFamily="34" charset="0"/>
                <a:cs typeface="Verdana" pitchFamily="34" charset="0"/>
              </a:rPr>
              <a:t>®</a:t>
            </a:r>
            <a:r>
              <a:rPr lang="ru-RU" sz="4500" dirty="0" smtClean="0">
                <a:ea typeface="Verdana" panose="020B0604030504040204" pitchFamily="34" charset="0"/>
                <a:cs typeface="Verdana" panose="020B0604030504040204" pitchFamily="34" charset="0"/>
              </a:rPr>
              <a:t> представляют собой жесткую термоизоляционную защитную оболочку, а </a:t>
            </a:r>
            <a:r>
              <a:rPr lang="ru-RU" sz="4500" dirty="0">
                <a:ea typeface="Verdana" panose="020B0604030504040204" pitchFamily="34" charset="0"/>
                <a:cs typeface="Verdana" panose="020B0604030504040204" pitchFamily="34" charset="0"/>
              </a:rPr>
              <a:t>модули Хиттерм®</a:t>
            </a:r>
            <a:r>
              <a:rPr lang="ru-RU" sz="45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500" dirty="0">
                <a:ea typeface="Verdana" pitchFamily="34" charset="0"/>
                <a:cs typeface="Verdana" pitchFamily="34" charset="0"/>
              </a:rPr>
              <a:t>—</a:t>
            </a:r>
            <a:r>
              <a:rPr lang="ru-RU" sz="4500" dirty="0" smtClean="0">
                <a:ea typeface="Verdana" panose="020B0604030504040204" pitchFamily="34" charset="0"/>
                <a:cs typeface="Verdana" panose="020B0604030504040204" pitchFamily="34" charset="0"/>
              </a:rPr>
              <a:t> мягкую. Данные оболочки укомплектованы в соответствии с конструкторской документацией.</a:t>
            </a:r>
          </a:p>
          <a:p>
            <a:pPr marL="0" indent="0" algn="just">
              <a:buNone/>
            </a:pPr>
            <a:r>
              <a:rPr lang="ru-RU" sz="4500" dirty="0" smtClean="0">
                <a:ea typeface="Verdana" panose="020B0604030504040204" pitchFamily="34" charset="0"/>
                <a:cs typeface="Verdana" panose="020B0604030504040204" pitchFamily="34" charset="0"/>
              </a:rPr>
              <a:t>Оболочки термоблоков и </a:t>
            </a:r>
            <a:r>
              <a:rPr lang="ru-RU" sz="4500" dirty="0">
                <a:ea typeface="Verdana" panose="020B0604030504040204" pitchFamily="34" charset="0"/>
                <a:cs typeface="Verdana" panose="020B0604030504040204" pitchFamily="34" charset="0"/>
              </a:rPr>
              <a:t>модулей Хиттерм®</a:t>
            </a:r>
            <a:r>
              <a:rPr lang="ru-RU" sz="4500" dirty="0" smtClean="0">
                <a:ea typeface="Verdana" panose="020B0604030504040204" pitchFamily="34" charset="0"/>
                <a:cs typeface="Verdana" panose="020B0604030504040204" pitchFamily="34" charset="0"/>
              </a:rPr>
              <a:t> обеспечены антистатическим покрытием и элементами заземления.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2304256" cy="224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D:\Основное\Коммерция\Информация по продукции\Техническая информация о продукции\Модули ХИТТЕРМ\Термочехол на EJX 530 на трубе сводный — для Листов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9000"/>
            <a:ext cx="2154390" cy="225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3496940"/>
            <a:ext cx="5585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Термоблоки могут быть укомплектованы контрольно-измерительными приборами, средствами автоматизации и связи, лабораторно-аналитическими приборами, трубной и инструментальной арматурой, нагревателем, соединительной коробкой, терморегуляторами, сигнализаторами, монтажными элементами и другим оборудованием в соответствии с конструкторской документацией.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4258816" cy="92211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Комплектация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термоблоков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/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и модулей Хиттерм</a:t>
            </a:r>
            <a:r>
              <a:rPr lang="ru-RU" sz="2400" b="1" baseline="30000" dirty="0"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 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6138" y="2060848"/>
            <a:ext cx="4287990" cy="351490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Термошкафы Хиттерм®, ШПТ®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и ШПТ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-М®</a:t>
            </a:r>
            <a:endParaRPr lang="ru-RU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endParaRPr lang="ru-RU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Содержимое 4" descr="00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2120" y="1508154"/>
            <a:ext cx="3018202" cy="2640926"/>
          </a:xfrm>
        </p:spPr>
      </p:pic>
      <p:pic>
        <p:nvPicPr>
          <p:cNvPr id="6" name="Picture 4" descr="E:\Коммерция\Информация по продукции\Презентации\В редакции от Куцева\DSC_0275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84" y="3140968"/>
            <a:ext cx="3082749" cy="2571768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067944" y="4509120"/>
            <a:ext cx="4752528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kumimoji="0" lang="ru-RU" sz="1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ермочехлы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Хиттерм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®, Термотек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 и Фаиртек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4186808" cy="106613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ea typeface="Verdana" pitchFamily="34" charset="0"/>
                <a:cs typeface="Verdana" pitchFamily="34" charset="0"/>
              </a:rPr>
              <a:t>Комплектация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термоблоков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/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и модулей 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400" b="1" baseline="30000" dirty="0"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 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3754760" cy="3268960"/>
          </a:xfrm>
          <a:noFill/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контрольно-измерительные приборы;</a:t>
            </a:r>
          </a:p>
          <a:p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вентильные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блоки;</a:t>
            </a: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фитинги;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игольчатые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краны;</a:t>
            </a:r>
          </a:p>
          <a:p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шаровые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краны;</a:t>
            </a: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фланцы;</a:t>
            </a:r>
          </a:p>
          <a:p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разделители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сред;</a:t>
            </a: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другая инструментальная арматура.</a:t>
            </a:r>
          </a:p>
        </p:txBody>
      </p:sp>
      <p:pic>
        <p:nvPicPr>
          <p:cNvPr id="2050" name="Picture 2" descr="F:\Основное\Коммерция\Отдел маркетинга\Сайт и каталог\Каталог 2015\Обновление каталога 06.2015\Картинки КИП\КИП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1340768"/>
            <a:ext cx="4435004" cy="44261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474840" cy="93610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ea typeface="Verdana" pitchFamily="34" charset="0"/>
                <a:cs typeface="Verdana" pitchFamily="34" charset="0"/>
              </a:rPr>
              <a:t>Комплектация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термоблоков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/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и 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модулей Хиттерм</a:t>
            </a:r>
            <a:r>
              <a:rPr lang="ru-RU" sz="2400" b="1" baseline="30000" dirty="0" smtClean="0"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11760" y="2780928"/>
            <a:ext cx="4680520" cy="3667848"/>
          </a:xfrm>
          <a:noFill/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нагреватель 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</a:rPr>
              <a:t>НКС на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основе саморегулирующегося 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</a:rPr>
              <a:t>греющего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кабеля;</a:t>
            </a: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взрывозащищенный нагреватель ОУР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</a:rPr>
              <a:t>;</a:t>
            </a:r>
            <a:endParaRPr lang="ru-RU" sz="1800" b="1" dirty="0" smtClean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взрывозащищенный нагреватель ОША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</a:rPr>
              <a:t>;</a:t>
            </a:r>
            <a:endParaRPr lang="ru-RU" sz="1800" b="1" dirty="0" smtClean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саморегулирующийся греющий кабель производства ССТ (Россия) и 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FINE KOREA (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Южная Корея)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;</a:t>
            </a:r>
            <a:endParaRPr lang="ru-RU" sz="1800" b="1" dirty="0" smtClean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трубный теплообменник (для обогрева теплоносителем).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9" descr="C:\Users\VidulinN\Desktop\Паровой обогреват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7139" y="3717032"/>
            <a:ext cx="1257309" cy="1571636"/>
          </a:xfrm>
          <a:prstGeom prst="rect">
            <a:avLst/>
          </a:prstGeom>
          <a:noFill/>
        </p:spPr>
      </p:pic>
      <p:pic>
        <p:nvPicPr>
          <p:cNvPr id="9" name="Picture 8" descr="E:\Коммерция\Информация по продукции\Старое\фото и картинки\DSC_3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0480" y="1700808"/>
            <a:ext cx="2286016" cy="152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 descr="C:\Users\NikolaychukE\AppData\Local\Microsoft\Windows\Temporary Internet Files\Content.Outlook\HWG7NJ70\ОША_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810" y="1832025"/>
            <a:ext cx="2051934" cy="138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NikolaychukE\AppData\Local\Microsoft\Windows\Temporary Internet Files\Content.Outlook\HWG7NJ70\ОУР_ne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76" y="4005064"/>
            <a:ext cx="2400092" cy="1214446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7846" y="1552917"/>
            <a:ext cx="2500298" cy="122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258816" cy="93610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ea typeface="Verdana" pitchFamily="34" charset="0"/>
                <a:cs typeface="Verdana" pitchFamily="34" charset="0"/>
              </a:rPr>
              <a:t>Комплектация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термоблоков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/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и 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модулей Хиттерм</a:t>
            </a:r>
            <a:r>
              <a:rPr lang="ru-RU" sz="2400" b="1" baseline="30000" dirty="0"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ru-RU" sz="2400" dirty="0"/>
          </a:p>
        </p:txBody>
      </p:sp>
      <p:pic>
        <p:nvPicPr>
          <p:cNvPr id="3074" name="Picture 2" descr="F:\Основное\Коммерция\Отдел маркетинга\Презинтации\Презинтации 2015\Подготовка презентации к семенару в ЦМТ 24-25 Июня 2015\Картинки\ИМП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72816"/>
            <a:ext cx="3305026" cy="1381501"/>
          </a:xfrm>
          <a:prstGeom prst="rect">
            <a:avLst/>
          </a:prstGeom>
          <a:noFill/>
        </p:spPr>
      </p:pic>
      <p:pic>
        <p:nvPicPr>
          <p:cNvPr id="3075" name="Picture 3" descr="F:\Основное\Коммерция\Отдел маркетинга\Презинтации\Презинтации 2015\Подготовка презентации к семенару в ЦМТ 24-25 Июня 2015\Картинки\b05b6bd875d8aab2d5ef4f0a6031aff6183ae8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2582004"/>
            <a:ext cx="2076686" cy="2143140"/>
          </a:xfrm>
          <a:prstGeom prst="rect">
            <a:avLst/>
          </a:prstGeom>
          <a:noFill/>
        </p:spPr>
      </p:pic>
      <p:pic>
        <p:nvPicPr>
          <p:cNvPr id="3076" name="Picture 4" descr="F:\Основное\Коммерция\Отдел маркетинга\Презинтации\Презинтации 2015\Подготовка презентации к семенару в ЦМТ 24-25 Июня 2015\Картинки\ge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6239" y="4089042"/>
            <a:ext cx="2757849" cy="1500198"/>
          </a:xfrm>
          <a:prstGeom prst="rect">
            <a:avLst/>
          </a:prstGeom>
          <a:noFill/>
        </p:spPr>
      </p:pic>
      <p:pic>
        <p:nvPicPr>
          <p:cNvPr id="3077" name="Picture 5" descr="F:\Основное\Коммерция\Отдел маркетинга\Презинтации\Презинтации 2015\Подготовка презентации к семенару в ЦМТ 24-25 Июня 2015\Картинки\trubka_vito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5816" y="1847002"/>
            <a:ext cx="2214578" cy="2014046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3729473"/>
            <a:ext cx="3243769" cy="135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1392" y="1556792"/>
            <a:ext cx="4038600" cy="720080"/>
          </a:xfrm>
          <a:noFill/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импульсные трубки </a:t>
            </a:r>
            <a:r>
              <a:rPr lang="ru-RU" sz="1800" b="1" dirty="0" err="1" smtClean="0">
                <a:solidFill>
                  <a:schemeClr val="accent3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Имплайн</a:t>
            </a:r>
            <a:r>
              <a:rPr lang="ru-RU" sz="1800" b="1" baseline="30000" dirty="0">
                <a:solidFill>
                  <a:schemeClr val="accent3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шланги высокого давления.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4359428" cy="807842"/>
          </a:xfrm>
        </p:spPr>
        <p:txBody>
          <a:bodyPr>
            <a:noAutofit/>
          </a:bodyPr>
          <a:lstStyle/>
          <a:p>
            <a:r>
              <a:rPr lang="ru-RU" sz="2400" dirty="0" smtClean="0">
                <a:ea typeface="Verdana" pitchFamily="34" charset="0"/>
                <a:cs typeface="Verdana" pitchFamily="34" charset="0"/>
              </a:rPr>
              <a:t>Разработка конструкторской</a:t>
            </a:r>
            <a:br>
              <a:rPr lang="ru-RU" sz="2400" dirty="0" smtClean="0">
                <a:ea typeface="Verdana" pitchFamily="34" charset="0"/>
                <a:cs typeface="Verdana" pitchFamily="34" charset="0"/>
              </a:rPr>
            </a:br>
            <a:r>
              <a:rPr lang="ru-RU" sz="2400" dirty="0" smtClean="0">
                <a:ea typeface="Verdana" pitchFamily="34" charset="0"/>
                <a:cs typeface="Verdana" pitchFamily="34" charset="0"/>
              </a:rPr>
              <a:t>документации </a:t>
            </a:r>
            <a:endParaRPr lang="ru-RU" sz="24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3212976"/>
            <a:ext cx="4104456" cy="1296144"/>
          </a:xfrm>
          <a:noFill/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Трастинтек® 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осуществляет разработку конструкторской документации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- блоков и 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модулей Хиттерм®, исходя из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технического задания 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заказчиков. </a:t>
            </a:r>
          </a:p>
        </p:txBody>
      </p:sp>
      <p:pic>
        <p:nvPicPr>
          <p:cNvPr id="1060" name="Picture 36" descr="D:\Основное\Коммерция\Информация по продукции\Техническая информация о продукции\Термоблоки ХИТТЕРМ\Шкаф ШПТ-160Т установка Rosemount 3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888432" cy="272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4509120"/>
            <a:ext cx="42484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На стадии проектирования подбираются приборы и оборудование, проектируется трубная 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и инструментальная 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обвязка, электрические схемы, сборочные чертежи и другая документация в соответствии с ЕСКД.</a:t>
            </a:r>
          </a:p>
        </p:txBody>
      </p:sp>
      <p:pic>
        <p:nvPicPr>
          <p:cNvPr id="1027" name="Picture 3" descr="D:\Основное\Коммерция\Информация по продукции\Техническая информация о продукции\Модули ХИТТЕРМ\Термочехол на EJX 530 на трубе сводный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3059470" cy="21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Основное\Коммерция\Информация по продукции\Техническая информация о продукции\Термоблоки ХИТТЕРМ\ШПТ-160А. Уст. EJA110A и EJA12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56" y="1628800"/>
            <a:ext cx="223841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398"/>
            <a:ext cx="4330824" cy="86834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+mn-lt"/>
                <a:ea typeface="Verdana" pitchFamily="34" charset="0"/>
                <a:cs typeface="Verdana" pitchFamily="34" charset="0"/>
              </a:rPr>
              <a:t>Технико-экономические</a:t>
            </a:r>
            <a:br>
              <a:rPr lang="ru-RU" sz="2400" b="1" dirty="0" smtClean="0">
                <a:latin typeface="+mn-lt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latin typeface="+mn-lt"/>
                <a:ea typeface="Verdana" pitchFamily="34" charset="0"/>
                <a:cs typeface="Verdana" pitchFamily="34" charset="0"/>
              </a:rPr>
              <a:t>показатели</a:t>
            </a:r>
            <a:endParaRPr lang="ru-RU" sz="24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7643192" cy="367240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удешевление совокупной стоимости владения;</a:t>
            </a: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сокращение сроков производства и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поставки;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минимизация проектных ошибок по сравнению с раздельной поставкой приборов, обогрева, трубной и инструментальной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арматуры;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отсутствие неточностей монтажа и дефектов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оборудования;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повышенная заводская готовность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изделия;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выходной контроль каждого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изделия;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ответственность за оборудование несет единый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поставщик;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отсутствует риск получения недоукомплектованных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изделий;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тестирование системы на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давление;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  <a:p>
            <a:r>
              <a:rPr lang="ru-RU" sz="1800" dirty="0" smtClean="0">
                <a:ea typeface="Verdana" pitchFamily="34" charset="0"/>
                <a:cs typeface="Verdana" pitchFamily="34" charset="0"/>
              </a:rPr>
              <a:t>ускоренные сроки ввода в эксплуатацию.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4221088"/>
            <a:ext cx="495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err="1" smtClean="0">
                <a:solidFill>
                  <a:srgbClr val="839B58"/>
                </a:solidFill>
                <a:latin typeface="+mj-lt"/>
                <a:ea typeface="Verdana" pitchFamily="34" charset="0"/>
                <a:cs typeface="Verdana" pitchFamily="34" charset="0"/>
              </a:rPr>
              <a:t>Термошкафы</a:t>
            </a:r>
            <a:r>
              <a:rPr lang="ru-RU" sz="2300" b="1" dirty="0" smtClean="0">
                <a:solidFill>
                  <a:srgbClr val="839B58"/>
                </a:solidFill>
                <a:latin typeface="+mj-lt"/>
                <a:ea typeface="Verdana" pitchFamily="34" charset="0"/>
                <a:cs typeface="Verdana" pitchFamily="34" charset="0"/>
              </a:rPr>
              <a:t> стеклопластиковые</a:t>
            </a:r>
          </a:p>
          <a:p>
            <a:r>
              <a:rPr lang="ru-RU" sz="2300" b="1" dirty="0" err="1" smtClean="0">
                <a:solidFill>
                  <a:srgbClr val="839B58"/>
                </a:solidFill>
                <a:latin typeface="+mj-lt"/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300" b="1" dirty="0" smtClean="0">
                <a:solidFill>
                  <a:srgbClr val="839B58"/>
                </a:solidFill>
                <a:latin typeface="+mj-lt"/>
                <a:ea typeface="Verdana" pitchFamily="34" charset="0"/>
                <a:cs typeface="Verdana" pitchFamily="34" charset="0"/>
              </a:rPr>
              <a:t>®, ШПТ® и ШПТ-М®</a:t>
            </a:r>
            <a:endParaRPr lang="ru-RU" sz="2300" b="1" dirty="0">
              <a:solidFill>
                <a:srgbClr val="839B58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75300" y="-12858864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Изображение 1" descr="Лого_ШПТ-М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01208"/>
            <a:ext cx="797858" cy="708997"/>
          </a:xfrm>
          <a:prstGeom prst="rect">
            <a:avLst/>
          </a:prstGeom>
        </p:spPr>
      </p:pic>
      <p:pic>
        <p:nvPicPr>
          <p:cNvPr id="3" name="Изображение 2" descr="Хиттерм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301208"/>
            <a:ext cx="1485453" cy="227801"/>
          </a:xfrm>
          <a:prstGeom prst="rect">
            <a:avLst/>
          </a:prstGeom>
        </p:spPr>
      </p:pic>
      <p:pic>
        <p:nvPicPr>
          <p:cNvPr id="6" name="Изображение 5" descr="ШПТ лого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70" y="5644388"/>
            <a:ext cx="1172490" cy="3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34" y="3356992"/>
            <a:ext cx="326436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7158" y="332656"/>
            <a:ext cx="642942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Применение и назначение</a:t>
            </a:r>
            <a:endParaRPr lang="ru-RU" sz="2400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772816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a typeface="Verdana" pitchFamily="34" charset="0"/>
                <a:cs typeface="Verdana" pitchFamily="34" charset="0"/>
              </a:rPr>
              <a:t>Термошкафы Хиттерм®, ШПТ-М® и ШПТ® предназначены для размещения в них контрольно-измерительных приборов, средств автоматизации и связи с целью защиты от выпадения конденсата, замерзания, физических повреждений, агрессивных химических сред, осадков, грязи, пыли, песка, ультрафиолетового излучения, а также от несанкционированного доступа.</a:t>
            </a:r>
          </a:p>
          <a:p>
            <a:pPr algn="just"/>
            <a:r>
              <a:rPr lang="ru-RU" dirty="0" smtClean="0">
                <a:ea typeface="Verdana" pitchFamily="34" charset="0"/>
                <a:cs typeface="Verdana" pitchFamily="34" charset="0"/>
              </a:rPr>
              <a:t>Устанавливаются на открытых площадках и в помещениях во взрывоопасных и </a:t>
            </a:r>
            <a:r>
              <a:rPr lang="ru-RU" dirty="0" err="1" smtClean="0">
                <a:ea typeface="Verdana" pitchFamily="34" charset="0"/>
                <a:cs typeface="Verdana" pitchFamily="34" charset="0"/>
              </a:rPr>
              <a:t>общепромышлен-ных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 зонах.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880" y="1412777"/>
            <a:ext cx="2757600" cy="206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69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Основное\Коммерция\Отдел маркетинга\Презинтации\Презинтации 2015\Подготовка презентации к семенару в ЦМТ 24-25 Июня 2015\Картинки\Новый точечный рисунок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5" y="4366239"/>
            <a:ext cx="4896543" cy="2159105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7406" y="267488"/>
            <a:ext cx="6500858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Конструкция термошкафа</a:t>
            </a:r>
            <a:endParaRPr lang="ru-RU" sz="2400" dirty="0" smtClean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4193" y="1988840"/>
            <a:ext cx="1270871" cy="160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1585598" y="2473231"/>
            <a:ext cx="642942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1600" y="2048415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Окно в разрезе</a:t>
            </a:r>
            <a:endParaRPr lang="ru-RU" sz="1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920" y="1556792"/>
            <a:ext cx="5181664" cy="353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79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/>
        </p:nvSpPr>
        <p:spPr>
          <a:xfrm>
            <a:off x="251520" y="3514998"/>
            <a:ext cx="4248472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Разработки и инновации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/>
        </p:nvSpPr>
        <p:spPr>
          <a:xfrm>
            <a:off x="251520" y="1556792"/>
            <a:ext cx="8606760" cy="1800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Трастинтек®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— российский диверсифицированный холдинг. С 2001 года мы занимаемся</a:t>
            </a:r>
            <a:r>
              <a:rPr lang="en-US" sz="1800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производством оборудования, решением задач для систем</a:t>
            </a:r>
            <a:r>
              <a:rPr lang="en-US" sz="18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взрывозащищенного электрообогрева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и автоматизации, а также поставками</a:t>
            </a:r>
            <a:r>
              <a:rPr lang="en-US" sz="1800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контрольно-измерительных приборов, исполнительных механизмов, средств</a:t>
            </a:r>
            <a:r>
              <a:rPr lang="en-US" sz="1800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автоматизации, шкафов управления, силовых щитов, кабельно</a:t>
            </a:r>
            <a:r>
              <a:rPr lang="en-US" sz="1800" dirty="0" smtClean="0">
                <a:ea typeface="Verdana" pitchFamily="34" charset="0"/>
                <a:cs typeface="Verdana" pitchFamily="34" charset="0"/>
              </a:rPr>
              <a:t>-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проводниковой продукции, низковольтной аппаратуры, средств связи и </a:t>
            </a:r>
            <a:r>
              <a:rPr lang="en-US" sz="1800" dirty="0" smtClean="0">
                <a:ea typeface="Verdana" pitchFamily="34" charset="0"/>
                <a:cs typeface="Verdana" pitchFamily="34" charset="0"/>
              </a:rPr>
              <a:t>IT-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оборудования.</a:t>
            </a:r>
          </a:p>
          <a:p>
            <a:pPr>
              <a:buNone/>
            </a:pPr>
            <a:endParaRPr lang="ru-RU" sz="1800" dirty="0"/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251520" y="4005064"/>
            <a:ext cx="8606760" cy="18722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b="1" dirty="0" err="1" smtClean="0">
                <a:ea typeface="Verdana" pitchFamily="34" charset="0"/>
                <a:cs typeface="Verdana" pitchFamily="34" charset="0"/>
              </a:rPr>
              <a:t>Трастинтек</a:t>
            </a:r>
            <a:r>
              <a:rPr lang="ru-RU" sz="1800" b="1" dirty="0" smtClean="0">
                <a:ea typeface="Verdana" pitchFamily="34" charset="0"/>
                <a:cs typeface="Verdana" pitchFamily="34" charset="0"/>
              </a:rPr>
              <a:t>®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ведет постоянную деятельность по разработке новых решений и технологий производства продукции. Благодаря новым разработкам мы стремимся быть на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шаг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вперед и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позволяет добиться технического превосходства,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что выгодно отличает нас от конкурентов.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1800" dirty="0" smtClean="0">
                <a:ea typeface="Verdana" pitchFamily="34" charset="0"/>
                <a:cs typeface="Verdana" pitchFamily="34" charset="0"/>
              </a:rPr>
              <a:t>Все наши разработки запатентованы и не имеют аналогов на рынке.</a:t>
            </a:r>
            <a:endParaRPr lang="ru-RU" sz="1800" dirty="0"/>
          </a:p>
        </p:txBody>
      </p:sp>
      <p:sp>
        <p:nvSpPr>
          <p:cNvPr id="6" name="Заголовок 1"/>
          <p:cNvSpPr>
            <a:spLocks noGrp="1"/>
          </p:cNvSpPr>
          <p:nvPr/>
        </p:nvSpPr>
        <p:spPr>
          <a:xfrm>
            <a:off x="251520" y="404664"/>
            <a:ext cx="338437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О компании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2559798" cy="500066"/>
          </a:xfrm>
        </p:spPr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Модельный ряд</a:t>
            </a:r>
            <a:endParaRPr lang="ru-RU" sz="2400" dirty="0" smtClean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027" y="2039727"/>
            <a:ext cx="1667500" cy="214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6027" y="1547500"/>
            <a:ext cx="152348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В-тип</a:t>
            </a:r>
            <a:endParaRPr lang="ru-RU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5" descr="C:\Users\sony\Desktop\ШПТ80Ас. Установка EJX110A c 3 х вент.бл. 3D4 Объедин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51" y="2246525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22251" y="1547500"/>
            <a:ext cx="152683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L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-тип</a:t>
            </a:r>
            <a:endParaRPr lang="ru-RU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2" descr="C:\Users\sony\Desktop\ШПТ 20 с двойным открытием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75" y="2143879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71175" y="1547500"/>
            <a:ext cx="152348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-тип</a:t>
            </a:r>
            <a:endParaRPr lang="ru-RU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2" descr="C:\Users\sony\Desktop\ШПТ 30 отк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99" y="1984496"/>
            <a:ext cx="2093765" cy="20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14739" y="1547500"/>
            <a:ext cx="152348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U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-тип</a:t>
            </a:r>
            <a:endParaRPr lang="ru-RU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9306" y="4380351"/>
            <a:ext cx="1523485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Н-тип</a:t>
            </a:r>
            <a:endParaRPr lang="ru-RU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2" descr="D:\ЛП\ОХЛОПКОВ ОЛЕГ архив\АРХИВ по датам\2010г\09 Сентябрь\13.09.2010\Каталог\Капсула маленькая 3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30" y="4820603"/>
            <a:ext cx="1902556" cy="19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36573" y="4366949"/>
            <a:ext cx="1584176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К-тип</a:t>
            </a:r>
            <a:endParaRPr lang="ru-RU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 descr="C:\Users\sony\Desktop\Шкаф ШПТ-85П качество обработ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53280"/>
            <a:ext cx="2016222" cy="15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0829" y="5065511"/>
            <a:ext cx="1496077" cy="141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968821" y="4365104"/>
            <a:ext cx="152348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К</a:t>
            </a: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C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-тип</a:t>
            </a:r>
            <a:endParaRPr lang="ru-RU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95536" y="4194425"/>
            <a:ext cx="4104456" cy="962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Термочехлы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® и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Термотек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®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Изображение 1" descr="termote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30" y="5423818"/>
            <a:ext cx="1466945" cy="304578"/>
          </a:xfrm>
          <a:prstGeom prst="rect">
            <a:avLst/>
          </a:prstGeom>
        </p:spPr>
      </p:pic>
      <p:pic>
        <p:nvPicPr>
          <p:cNvPr id="3" name="Изображение 2" descr="Хиттерм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8" y="5465677"/>
            <a:ext cx="1440160" cy="2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Коммерция\Информация по продукции\Презентации\В редакции от Куцева\DSC_0275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01952"/>
            <a:ext cx="3767804" cy="314327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267884"/>
            <a:ext cx="4643470" cy="1529268"/>
          </a:xfrm>
          <a:noFill/>
        </p:spPr>
        <p:txBody>
          <a:bodyPr>
            <a:noAutofit/>
          </a:bodyPr>
          <a:lstStyle/>
          <a:p>
            <a:pPr lvl="0" algn="ctr">
              <a:lnSpc>
                <a:spcPct val="115000"/>
              </a:lnSpc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 pitchFamily="18" charset="0"/>
              </a:rPr>
              <a:t>Температура эксплуатации</a:t>
            </a:r>
          </a:p>
          <a:p>
            <a:pPr lvl="0" algn="ctr">
              <a:lnSpc>
                <a:spcPct val="115000"/>
              </a:lnSpc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 pitchFamily="18" charset="0"/>
              </a:rPr>
              <a:t>от -70 до +60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°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 pitchFamily="18" charset="0"/>
              </a:rPr>
              <a:t>С. </a:t>
            </a:r>
          </a:p>
          <a:p>
            <a:pPr lvl="0" algn="ctr">
              <a:lnSpc>
                <a:spcPct val="115000"/>
              </a:lnSpc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 pitchFamily="18" charset="0"/>
              </a:rPr>
              <a:t>(спец. исполнение до +250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°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 pitchFamily="18" charset="0"/>
              </a:rPr>
              <a:t>С)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20" y="404664"/>
            <a:ext cx="4358288" cy="552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Термочехлы</a:t>
            </a:r>
            <a:endParaRPr lang="ru-RU" sz="2400" b="1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r>
              <a:rPr lang="ru-RU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Термотек</a:t>
            </a:r>
            <a:r>
              <a:rPr lang="ru-RU" sz="2400" b="1" dirty="0">
                <a:latin typeface="+mj-lt"/>
                <a:ea typeface="Verdana" pitchFamily="34" charset="0"/>
                <a:cs typeface="Verdana" pitchFamily="34" charset="0"/>
              </a:rPr>
              <a:t>®</a:t>
            </a:r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ru-RU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®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630541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Verdana" pitchFamily="34" charset="0"/>
                <a:cs typeface="Verdana" pitchFamily="34" charset="0"/>
              </a:rPr>
              <a:t>Термочехлы термоизоляционные для защиты и обогрева </a:t>
            </a:r>
            <a:r>
              <a:rPr lang="ru-RU" dirty="0" err="1" smtClean="0">
                <a:ea typeface="Verdana" pitchFamily="34" charset="0"/>
                <a:cs typeface="Verdana" pitchFamily="34" charset="0"/>
              </a:rPr>
              <a:t>КИПиА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 и технологи-</a:t>
            </a:r>
            <a:r>
              <a:rPr lang="ru-RU" dirty="0" err="1" smtClean="0">
                <a:ea typeface="Verdana" pitchFamily="34" charset="0"/>
                <a:cs typeface="Verdana" pitchFamily="34" charset="0"/>
              </a:rPr>
              <a:t>ческого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 оборудования.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9890"/>
            <a:ext cx="4574312" cy="2643206"/>
          </a:xfrm>
          <a:noFill/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Быстросъемная теплоизоляция много-кратного использования для оборудования сложной геометрической формы, требующего периодического и </a:t>
            </a:r>
            <a:r>
              <a:rPr lang="ru-RU" sz="1800" b="1" dirty="0" err="1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оператив-ного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 доступа для технического </a:t>
            </a:r>
            <a:r>
              <a:rPr lang="ru-RU" sz="1800" b="1" dirty="0" err="1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обслужива-ния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 и ремонта.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/>
              </a:rPr>
              <a:t>Выпускаются во взрывозащищенном и общепромышленном исполнении. 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4" descr="E:\Коммерция\Информация по продукции\Презентации\В редакции от Куцева\DSC_0275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628800"/>
            <a:ext cx="3082749" cy="2571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4631168"/>
            <a:ext cx="8496944" cy="167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ea typeface="Calibri"/>
                <a:cs typeface="Times New Roman"/>
              </a:rPr>
              <a:t>Это универсальная продукция, применимая для различных целей и разных климатических условиях. Помимо всего прочего чехлы обладают высокой степенью надежности, небольшим весом и габаритами, а также низкой стоимостью. Благодаря своим свойствам термочехлы широко применяются в условиях Крайнего Севера.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32656"/>
            <a:ext cx="399824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300" b="1" dirty="0" smtClean="0">
                <a:latin typeface="+mj-lt"/>
                <a:ea typeface="Verdana" pitchFamily="34" charset="0"/>
                <a:cs typeface="Verdana" pitchFamily="34" charset="0"/>
              </a:rPr>
              <a:t>Описание </a:t>
            </a:r>
            <a:r>
              <a:rPr lang="ru-RU" sz="2300" b="1" dirty="0" err="1" smtClean="0">
                <a:latin typeface="+mj-lt"/>
                <a:ea typeface="Verdana" pitchFamily="34" charset="0"/>
                <a:cs typeface="Verdana" pitchFamily="34" charset="0"/>
              </a:rPr>
              <a:t>термочехлов</a:t>
            </a:r>
            <a:endParaRPr lang="ru-RU" sz="2300" b="1" dirty="0">
              <a:latin typeface="+mj-lt"/>
              <a:ea typeface="Verdana" pitchFamily="34" charset="0"/>
              <a:cs typeface="Verdana" pitchFamily="34" charset="0"/>
            </a:endParaRPr>
          </a:p>
          <a:p>
            <a:r>
              <a:rPr lang="ru-RU" sz="2300" b="1" dirty="0" err="1" smtClean="0">
                <a:latin typeface="+mj-lt"/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300" b="1" dirty="0" smtClean="0">
                <a:latin typeface="+mj-lt"/>
                <a:ea typeface="Verdana" pitchFamily="34" charset="0"/>
                <a:cs typeface="Verdana" pitchFamily="34" charset="0"/>
              </a:rPr>
              <a:t>® и </a:t>
            </a:r>
            <a:r>
              <a:rPr lang="ru-RU" sz="2300" b="1" dirty="0" err="1" smtClean="0">
                <a:latin typeface="+mj-lt"/>
                <a:ea typeface="Verdana" pitchFamily="34" charset="0"/>
                <a:cs typeface="Verdana" pitchFamily="34" charset="0"/>
              </a:rPr>
              <a:t>Термотек</a:t>
            </a:r>
            <a:r>
              <a:rPr lang="ru-RU" sz="2300" b="1" dirty="0" smtClean="0">
                <a:ea typeface="Verdana" pitchFamily="34" charset="0"/>
                <a:cs typeface="Verdana" pitchFamily="34" charset="0"/>
              </a:rPr>
              <a:t>®</a:t>
            </a:r>
            <a:endParaRPr lang="ru-RU" sz="2300" b="1" dirty="0" smtClean="0"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85720" y="212010"/>
            <a:ext cx="6572296" cy="912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Термочехлы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  <a:p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 и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Термотек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</a:t>
            </a:r>
          </a:p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Применение и назначение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1646501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>
                <a:ea typeface="Verdana" pitchFamily="34" charset="0"/>
                <a:cs typeface="Verdana" pitchFamily="34" charset="0"/>
              </a:rPr>
              <a:t>о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богрев и защита от замерзания, воздействия окружающей среды контрольно-измерительных приборов и автоматики, а также любого другого технологи-</a:t>
            </a:r>
            <a:r>
              <a:rPr lang="ru-RU" dirty="0" err="1" smtClean="0">
                <a:ea typeface="Verdana" pitchFamily="34" charset="0"/>
                <a:cs typeface="Verdana" pitchFamily="34" charset="0"/>
              </a:rPr>
              <a:t>ческого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 оборудования;</a:t>
            </a:r>
          </a:p>
          <a:p>
            <a:pPr>
              <a:lnSpc>
                <a:spcPct val="150000"/>
              </a:lnSpc>
            </a:pPr>
            <a:endParaRPr lang="ru-RU" dirty="0" smtClean="0"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защита трубопроводов технологического процесса от тепловых потерь;</a:t>
            </a:r>
          </a:p>
          <a:p>
            <a:pPr>
              <a:lnSpc>
                <a:spcPct val="150000"/>
              </a:lnSpc>
            </a:pPr>
            <a:endParaRPr lang="ru-RU" dirty="0" smtClean="0"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Обогрев и защита от замерзания запорно-регулирующей и фонтанной арматуры.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85720" y="332656"/>
            <a:ext cx="4790336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Описание конструкции</a:t>
            </a:r>
          </a:p>
          <a:p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Термотек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®, Хиттерм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Изображение 1" descr="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34658"/>
            <a:ext cx="3449847" cy="2160240"/>
          </a:xfrm>
          <a:prstGeom prst="rect">
            <a:avLst/>
          </a:prstGeom>
        </p:spPr>
      </p:pic>
      <p:pic>
        <p:nvPicPr>
          <p:cNvPr id="5" name="Изображение 1" descr="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64520"/>
            <a:ext cx="4108704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85720" y="409794"/>
            <a:ext cx="435828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Особенности конструкции</a:t>
            </a:r>
          </a:p>
          <a:p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Термотек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®, Хиттерм®</a:t>
            </a:r>
            <a:endParaRPr lang="ru-RU" sz="2400" b="1" dirty="0" smtClean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1772816"/>
            <a:ext cx="821537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SzPct val="100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Изготовление чехла по технологии «без сквозной прошивки», что исключает возникновение мостов холода и возможность попадания в термочехол влаги через швы;</a:t>
            </a:r>
          </a:p>
          <a:p>
            <a:pPr>
              <a:spcAft>
                <a:spcPts val="1000"/>
              </a:spcAft>
              <a:buSzPct val="100000"/>
              <a:tabLst>
                <a:tab pos="457200" algn="l"/>
              </a:tabLst>
            </a:pPr>
            <a:endParaRPr lang="ru-RU" dirty="0" smtClean="0">
              <a:ea typeface="Verdana" pitchFamily="34" charset="0"/>
              <a:cs typeface="Verdana" pitchFamily="34" charset="0"/>
            </a:endParaRPr>
          </a:p>
          <a:p>
            <a:pPr marL="285750" indent="-285750">
              <a:spcAft>
                <a:spcPts val="1000"/>
              </a:spcAft>
              <a:buSzPct val="100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Бесшовное соединение </a:t>
            </a:r>
            <a:r>
              <a:rPr lang="ru-RU" dirty="0" err="1" smtClean="0">
                <a:ea typeface="Verdana" pitchFamily="34" charset="0"/>
                <a:cs typeface="Verdana" pitchFamily="34" charset="0"/>
              </a:rPr>
              <a:t>термоизолирующего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 слоя путем химической сварки;</a:t>
            </a:r>
          </a:p>
          <a:p>
            <a:pPr>
              <a:spcAft>
                <a:spcPts val="1000"/>
              </a:spcAft>
              <a:buSzPct val="100000"/>
              <a:tabLst>
                <a:tab pos="457200" algn="l"/>
              </a:tabLst>
            </a:pPr>
            <a:endParaRPr lang="ru-RU" dirty="0" smtClean="0">
              <a:ea typeface="Verdana" pitchFamily="34" charset="0"/>
              <a:cs typeface="Verdana" pitchFamily="34" charset="0"/>
            </a:endParaRPr>
          </a:p>
          <a:p>
            <a:pPr marL="285750" indent="-285750">
              <a:spcAft>
                <a:spcPts val="1000"/>
              </a:spcAft>
              <a:buSzPct val="100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Антистатическое покрытие (сопротивление менее 10</a:t>
            </a:r>
            <a:r>
              <a:rPr lang="ru-RU" dirty="0">
                <a:ea typeface="Verdana" pitchFamily="34" charset="0"/>
                <a:cs typeface="Verdana" pitchFamily="34" charset="0"/>
              </a:rPr>
              <a:t>⁹ 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Ом);</a:t>
            </a:r>
          </a:p>
          <a:p>
            <a:pPr>
              <a:spcAft>
                <a:spcPts val="1000"/>
              </a:spcAft>
              <a:buSzPct val="100000"/>
              <a:tabLst>
                <a:tab pos="457200" algn="l"/>
              </a:tabLst>
            </a:pPr>
            <a:endParaRPr lang="ru-RU" dirty="0" smtClean="0">
              <a:ea typeface="Verdana" pitchFamily="34" charset="0"/>
              <a:cs typeface="Verdana" pitchFamily="34" charset="0"/>
            </a:endParaRPr>
          </a:p>
          <a:p>
            <a:pPr marL="285750" indent="-285750">
              <a:spcAft>
                <a:spcPts val="1000"/>
              </a:spcAft>
              <a:buSzPct val="100000"/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Монтаж соединительной коробки на внешней части </a:t>
            </a:r>
            <a:r>
              <a:rPr lang="ru-RU" dirty="0" err="1" smtClean="0">
                <a:ea typeface="Verdana" pitchFamily="34" charset="0"/>
                <a:cs typeface="Verdana" pitchFamily="34" charset="0"/>
              </a:rPr>
              <a:t>термочехлов</a:t>
            </a:r>
            <a:r>
              <a:rPr lang="ru-RU" dirty="0" smtClean="0">
                <a:ea typeface="Verdana" pitchFamily="34" charset="0"/>
                <a:cs typeface="Verdana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7728" y="332656"/>
            <a:ext cx="428628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Дополнительные разработки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400506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Термолента</a:t>
            </a:r>
            <a:r>
              <a:rPr lang="ru-RU" dirty="0" smtClean="0"/>
              <a:t> предназначена </a:t>
            </a:r>
            <a:r>
              <a:rPr lang="ru-RU" dirty="0"/>
              <a:t>для теплоизоляции труб различного диаметра и длины — от 50 до 350 мм.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077072"/>
            <a:ext cx="3816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Термочулок</a:t>
            </a:r>
            <a:r>
              <a:rPr lang="ru-RU" dirty="0" smtClean="0"/>
              <a:t> предназначен </a:t>
            </a:r>
            <a:r>
              <a:rPr lang="ru-RU" dirty="0"/>
              <a:t>для утепления и обогрева импульсных и транспортных линий небольшого диаметра — от 6 до 100 мм.</a:t>
            </a:r>
            <a:endParaRPr lang="ru-RU" dirty="0" smtClean="0">
              <a:cs typeface="Arial" pitchFamily="34" charset="0"/>
            </a:endParaRPr>
          </a:p>
        </p:txBody>
      </p:sp>
      <p:pic>
        <p:nvPicPr>
          <p:cNvPr id="2" name="Изображение 1" descr="preview_termochulo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3744416" cy="2805614"/>
          </a:xfrm>
          <a:prstGeom prst="rect">
            <a:avLst/>
          </a:prstGeom>
        </p:spPr>
      </p:pic>
      <p:pic>
        <p:nvPicPr>
          <p:cNvPr id="3" name="Изображение 2" descr="preview_termolent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312368" cy="248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23528" y="404664"/>
            <a:ext cx="4536504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+mn-lt"/>
                <a:cs typeface="Arial" pitchFamily="34" charset="0"/>
              </a:rPr>
              <a:t>Экономические преимущества</a:t>
            </a:r>
          </a:p>
          <a:p>
            <a:pPr algn="l"/>
            <a:r>
              <a:rPr lang="ru-RU" sz="2400" b="1" dirty="0" smtClean="0">
                <a:latin typeface="+mn-lt"/>
                <a:cs typeface="Arial" pitchFamily="34" charset="0"/>
              </a:rPr>
              <a:t>применения </a:t>
            </a:r>
            <a:r>
              <a:rPr lang="ru-RU" sz="2400" b="1" dirty="0" smtClean="0">
                <a:cs typeface="Arial" pitchFamily="34" charset="0"/>
              </a:rPr>
              <a:t>термочехлов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938" y="1844824"/>
            <a:ext cx="80724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 smtClean="0">
                <a:cs typeface="Arial" pitchFamily="34" charset="0"/>
              </a:rPr>
              <a:t>экономия на проектных работах </a:t>
            </a:r>
            <a:r>
              <a:rPr lang="ru-RU" dirty="0">
                <a:cs typeface="Arial" pitchFamily="34" charset="0"/>
              </a:rPr>
              <a:t>—</a:t>
            </a:r>
            <a:r>
              <a:rPr lang="ru-RU" dirty="0" smtClean="0">
                <a:cs typeface="Arial" pitchFamily="34" charset="0"/>
              </a:rPr>
              <a:t> отсутствие необходимости проектировать строительные опоры и площадки, так как термочехлы устанавливаются непосредственно на оборудовании;</a:t>
            </a:r>
          </a:p>
          <a:p>
            <a:endParaRPr lang="ru-RU" dirty="0"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cs typeface="Arial" pitchFamily="34" charset="0"/>
              </a:rPr>
              <a:t>низкая стоимость изделия по сравнению с функциональными аналогами (термошкафы, блок-боксы);</a:t>
            </a:r>
          </a:p>
          <a:p>
            <a:endParaRPr lang="ru-RU" dirty="0" smtClean="0"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cs typeface="Arial" pitchFamily="34" charset="0"/>
              </a:rPr>
              <a:t>малый вес изделия — снижение затрат на транспортировку и хранение;</a:t>
            </a:r>
          </a:p>
          <a:p>
            <a:endParaRPr lang="ru-RU" dirty="0" smtClean="0"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ru-RU" dirty="0" smtClean="0">
                <a:cs typeface="Arial" pitchFamily="34" charset="0"/>
              </a:rPr>
              <a:t>малые трудозатраты при монтаже и демонтаже, при этом не требуется квалифицированная рабочая сила, строительная техника или инструменты.</a:t>
            </a:r>
            <a:endParaRPr lang="ru-RU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996952"/>
            <a:ext cx="41815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018" y="2852936"/>
            <a:ext cx="5008070" cy="2852936"/>
          </a:xfrm>
          <a:noFill/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выпускаются во взрывозащищенном и общепромышленном исполнении;</a:t>
            </a:r>
          </a:p>
          <a:p>
            <a:pPr>
              <a:lnSpc>
                <a:spcPct val="115000"/>
              </a:lnSpc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температура эксплуатации от -70 до +900 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°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ea typeface="Calibri"/>
                <a:cs typeface="Times New Roman" pitchFamily="18" charset="0"/>
              </a:rPr>
              <a:t>С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защита персонала от высоких температур процесса;</a:t>
            </a:r>
          </a:p>
          <a:p>
            <a:pPr algn="just">
              <a:lnSpc>
                <a:spcPct val="115000"/>
              </a:lnSpc>
            </a:pP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повышение </a:t>
            </a:r>
            <a:r>
              <a:rPr lang="ru-RU" sz="1800" b="1" dirty="0" err="1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энергоэффективности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за счет качественной теплоизоляции.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64157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a typeface="Verdana" pitchFamily="34" charset="0"/>
                <a:cs typeface="Verdana" pitchFamily="34" charset="0"/>
              </a:rPr>
              <a:t>Термочехлы огнестойкие для защиты КИПиА и технологического оборудования от воздействия открытого пламени.</a:t>
            </a:r>
          </a:p>
          <a:p>
            <a:pPr algn="just"/>
            <a:r>
              <a:rPr lang="ru-RU" dirty="0" smtClean="0">
                <a:ea typeface="Verdana" pitchFamily="34" charset="0"/>
                <a:cs typeface="Verdana" pitchFamily="34" charset="0"/>
              </a:rPr>
              <a:t>Термоизоляция оборудования с высокой температурой процесса.</a:t>
            </a:r>
            <a:endParaRPr lang="ru-RU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5536" y="404664"/>
            <a:ext cx="447095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Термочехлы </a:t>
            </a:r>
            <a:r>
              <a:rPr lang="ru-RU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Фаиртек</a:t>
            </a:r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®</a:t>
            </a:r>
          </a:p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Назначение и применение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826768" cy="56207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Собственное производство</a:t>
            </a:r>
            <a:endParaRPr lang="ru-RU" sz="2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136815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В 2012 году мы запустили собственное производство по выпуску оборудования и систем для автоматизации, энергетики и взрывозащищенного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электрообогрева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под маркой «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ЛПСервис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».</a:t>
            </a:r>
          </a:p>
          <a:p>
            <a:pPr marL="0" indent="0" algn="just"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Все комплектующие проходят входной контроль, а готовые изделия проходят проверку ОТК.</a:t>
            </a:r>
          </a:p>
          <a:p>
            <a:pPr marL="0" indent="0">
              <a:buNone/>
            </a:pPr>
            <a:endParaRPr lang="ru-RU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7" name="Picture 3" descr="F:\Прочее\Производство\Производство 2\_MG_5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8528" y="2852936"/>
            <a:ext cx="2451944" cy="1634629"/>
          </a:xfrm>
          <a:prstGeom prst="rect">
            <a:avLst/>
          </a:prstGeom>
          <a:noFill/>
        </p:spPr>
      </p:pic>
      <p:pic>
        <p:nvPicPr>
          <p:cNvPr id="6148" name="Picture 4" descr="F:\Прочее\Производство\Производство 2\_MG_5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581128"/>
            <a:ext cx="2448272" cy="1659064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57200" y="3573016"/>
            <a:ext cx="5987008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1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Наша продукция:</a:t>
            </a:r>
          </a:p>
          <a:p>
            <a:pPr>
              <a:spcBef>
                <a:spcPts val="0"/>
              </a:spcBef>
            </a:pP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термоблоки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и модули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Хиттерм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®;</a:t>
            </a:r>
          </a:p>
          <a:p>
            <a:pPr>
              <a:spcBef>
                <a:spcPts val="0"/>
              </a:spcBef>
            </a:pP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термошкафы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Хиттерм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®, ШПТ-М® и ШПТ®;</a:t>
            </a:r>
          </a:p>
          <a:p>
            <a:pPr>
              <a:spcBef>
                <a:spcPts val="0"/>
              </a:spcBef>
            </a:pP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термочехлы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термочулки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термолента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, модульные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термочехлы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Хиттерм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®,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Термотек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® и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Фаиртек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®;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Импульсная трубка </a:t>
            </a:r>
            <a:r>
              <a:rPr lang="ru-RU" sz="1800" dirty="0" err="1">
                <a:ea typeface="Verdana" panose="020B0604030504040204" pitchFamily="34" charset="0"/>
                <a:cs typeface="Verdana" panose="020B0604030504040204" pitchFamily="34" charset="0"/>
              </a:rPr>
              <a:t>Имплайн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®;</a:t>
            </a:r>
          </a:p>
          <a:p>
            <a:pPr>
              <a:spcBef>
                <a:spcPts val="0"/>
              </a:spcBef>
            </a:pPr>
            <a:r>
              <a:rPr lang="ru-RU" sz="1800" dirty="0" smtClean="0"/>
              <a:t>нагреватель НКС на основе саморегулирующегося греющего кабеля;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шкафы автоматики, управления и силовые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щиты;</a:t>
            </a:r>
            <a:endParaRPr lang="ru-RU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системы автоматизации и управления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электрообогревом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Хиттерм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®-</a:t>
            </a:r>
            <a:r>
              <a:rPr lang="en-US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RS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Хиттерм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®-АСУ.</a:t>
            </a:r>
          </a:p>
          <a:p>
            <a:pPr>
              <a:buFont typeface="Arial" pitchFamily="34" charset="0"/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Изображение 5" descr="Лого_ШПТ-М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52936"/>
            <a:ext cx="792088" cy="703870"/>
          </a:xfrm>
          <a:prstGeom prst="rect">
            <a:avLst/>
          </a:prstGeom>
        </p:spPr>
      </p:pic>
      <p:pic>
        <p:nvPicPr>
          <p:cNvPr id="10" name="Изображение 7" descr="Хиттерм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96952"/>
            <a:ext cx="2016224" cy="309197"/>
          </a:xfrm>
          <a:prstGeom prst="rect">
            <a:avLst/>
          </a:prstGeom>
        </p:spPr>
      </p:pic>
      <p:pic>
        <p:nvPicPr>
          <p:cNvPr id="11" name="Изображение 8" descr="termote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2908734"/>
            <a:ext cx="2124236" cy="441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3837" y="1427595"/>
            <a:ext cx="2998400" cy="430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2590453"/>
            <a:ext cx="49292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Получен сертификат соответствия требованиям  ГОСТ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30244-94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«Материалы строительные. Методы испытаний на горючесть»</a:t>
            </a:r>
          </a:p>
          <a:p>
            <a:pPr algn="just"/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Группа горючести – негорючие (НГ)</a:t>
            </a:r>
          </a:p>
          <a:p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337786"/>
            <a:ext cx="291812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Сертификаты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700113"/>
            <a:ext cx="6657975" cy="374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9166" y="332656"/>
            <a:ext cx="428685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/>
              <a:t>Демонстрация негорючести</a:t>
            </a:r>
            <a:endParaRPr lang="ru-RU" sz="2200" b="1" dirty="0" smtClean="0"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ikolaychukE\Desktop\Термочехол в разрез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6814" y="1812297"/>
            <a:ext cx="4159249" cy="485706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57728" y="4585742"/>
            <a:ext cx="255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a typeface="Verdana" pitchFamily="34" charset="0"/>
                <a:cs typeface="Verdana" pitchFamily="34" charset="0"/>
              </a:rPr>
              <a:t>Кремнеземная ткань</a:t>
            </a:r>
            <a:endParaRPr lang="ru-RU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0272" y="4437112"/>
            <a:ext cx="178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a typeface="Verdana" pitchFamily="34" charset="0"/>
                <a:cs typeface="Verdana" pitchFamily="34" charset="0"/>
              </a:rPr>
              <a:t>Рукава для труб и кабелей</a:t>
            </a:r>
            <a:endParaRPr lang="ru-RU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32240" y="2204864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a typeface="Verdana" pitchFamily="34" charset="0"/>
                <a:cs typeface="Verdana" pitchFamily="34" charset="0"/>
              </a:rPr>
              <a:t>Термоизолирующий слой</a:t>
            </a:r>
            <a:endParaRPr lang="ru-RU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3254" y="1635425"/>
            <a:ext cx="2294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a typeface="Verdana" pitchFamily="34" charset="0"/>
                <a:cs typeface="Verdana" pitchFamily="34" charset="0"/>
              </a:rPr>
              <a:t>Соединительная (распределительная)</a:t>
            </a:r>
          </a:p>
          <a:p>
            <a:r>
              <a:rPr lang="ru-RU" dirty="0" smtClean="0">
                <a:ea typeface="Verdana" pitchFamily="34" charset="0"/>
                <a:cs typeface="Verdana" pitchFamily="34" charset="0"/>
              </a:rPr>
              <a:t>коробка</a:t>
            </a:r>
            <a:endParaRPr lang="ru-RU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85720" y="332656"/>
            <a:ext cx="4070256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Описание конструкции</a:t>
            </a:r>
          </a:p>
          <a:p>
            <a:r>
              <a:rPr lang="ru-RU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Фаиртек</a:t>
            </a:r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®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1480519" y="4279224"/>
            <a:ext cx="1651321" cy="340334"/>
          </a:xfrm>
          <a:prstGeom prst="straightConnector1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33" idx="3"/>
          </p:cNvCxnSpPr>
          <p:nvPr/>
        </p:nvCxnSpPr>
        <p:spPr>
          <a:xfrm>
            <a:off x="2627784" y="2097090"/>
            <a:ext cx="1139891" cy="0"/>
          </a:xfrm>
          <a:prstGeom prst="straightConnector1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5508104" y="3669548"/>
            <a:ext cx="1512168" cy="1055596"/>
          </a:xfrm>
          <a:prstGeom prst="straightConnector1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3131840" y="3833304"/>
            <a:ext cx="3888432" cy="891840"/>
          </a:xfrm>
          <a:prstGeom prst="straightConnector1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7" idx="1"/>
          </p:cNvCxnSpPr>
          <p:nvPr/>
        </p:nvCxnSpPr>
        <p:spPr>
          <a:xfrm flipH="1">
            <a:off x="5148064" y="2528030"/>
            <a:ext cx="1584176" cy="468922"/>
          </a:xfrm>
          <a:prstGeom prst="straightConnector1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8596" y="1273890"/>
            <a:ext cx="7239914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400" b="1" dirty="0">
              <a:latin typeface="+mn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988840"/>
            <a:ext cx="80724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экономия на проектных работах - отсутствие необходимости проектировать строительные опоры и площадки, так как термочехлы устанавливаются непосредственно на оборудовании;</a:t>
            </a:r>
            <a:endParaRPr lang="ru-RU" dirty="0">
              <a:cs typeface="Arial" pitchFamily="34" charset="0"/>
            </a:endParaRPr>
          </a:p>
          <a:p>
            <a:pPr marL="285750" indent="-285750" algn="just"/>
            <a:endParaRPr lang="ru-RU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малый вес изделия — снижение затрат на транспортировку и хранение;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малые трудозатраты при монтаже и демонтаже, при этом не требуется квалифицированная рабочая сила, строительная техника или инструменты;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cs typeface="Arial" pitchFamily="34" charset="0"/>
              </a:rPr>
              <a:t>возможность многоразового использования в отличии от стандартной теплоизоляции.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5720" y="409794"/>
            <a:ext cx="6572296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cs typeface="Arial" pitchFamily="34" charset="0"/>
              </a:rPr>
              <a:t>Экономические преимущества</a:t>
            </a:r>
          </a:p>
          <a:p>
            <a:r>
              <a:rPr lang="ru-RU" sz="2400" b="1" dirty="0" smtClean="0">
                <a:cs typeface="Arial" pitchFamily="34" charset="0"/>
              </a:rPr>
              <a:t>применения </a:t>
            </a:r>
            <a:r>
              <a:rPr lang="ru-RU" sz="2400" b="1" dirty="0" err="1" smtClean="0">
                <a:cs typeface="Arial" pitchFamily="34" charset="0"/>
              </a:rPr>
              <a:t>термочехлов</a:t>
            </a:r>
            <a:endParaRPr lang="ru-RU" sz="2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/>
          <p:cNvSpPr txBox="1">
            <a:spLocks/>
          </p:cNvSpPr>
          <p:nvPr/>
        </p:nvSpPr>
        <p:spPr>
          <a:xfrm>
            <a:off x="3571868" y="6184910"/>
            <a:ext cx="2000264" cy="673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4293096"/>
            <a:ext cx="45468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4C608C"/>
                </a:solidFill>
                <a:ea typeface="Verdana" pitchFamily="34" charset="0"/>
                <a:cs typeface="Verdana" pitchFamily="34" charset="0"/>
              </a:rPr>
              <a:t>Импульсные трубки </a:t>
            </a:r>
            <a:r>
              <a:rPr lang="ru-RU" sz="2400" b="1" dirty="0" err="1" smtClean="0">
                <a:solidFill>
                  <a:srgbClr val="4C608C"/>
                </a:solidFill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2400" b="1" dirty="0" smtClean="0">
                <a:solidFill>
                  <a:srgbClr val="4C608C"/>
                </a:solidFill>
                <a:ea typeface="Verdana" pitchFamily="34" charset="0"/>
                <a:cs typeface="Verdana" pitchFamily="34" charset="0"/>
              </a:rPr>
              <a:t>®</a:t>
            </a:r>
            <a:endParaRPr lang="ru-RU" sz="2400" b="1" dirty="0">
              <a:solidFill>
                <a:srgbClr val="4C608C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5085184"/>
            <a:ext cx="496855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ea typeface="Verdana" pitchFamily="34" charset="0"/>
                <a:cs typeface="Verdana" pitchFamily="34" charset="0"/>
              </a:rPr>
              <a:t>Инновационные решения для</a:t>
            </a:r>
          </a:p>
          <a:p>
            <a:pPr algn="l"/>
            <a:r>
              <a:rPr lang="ru-RU" sz="1800" dirty="0" smtClean="0">
                <a:ea typeface="Verdana" pitchFamily="34" charset="0"/>
                <a:cs typeface="Verdana" pitchFamily="34" charset="0"/>
              </a:rPr>
              <a:t>Обогрева импульсных линий </a:t>
            </a:r>
            <a:r>
              <a:rPr lang="ru-RU" sz="1800" dirty="0" err="1" smtClean="0">
                <a:ea typeface="Verdana" pitchFamily="34" charset="0"/>
                <a:cs typeface="Verdana" pitchFamily="34" charset="0"/>
              </a:rPr>
              <a:t>КИПиА</a:t>
            </a:r>
            <a:endParaRPr lang="ru-RU" sz="1800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8"/>
          <p:cNvSpPr txBox="1">
            <a:spLocks/>
          </p:cNvSpPr>
          <p:nvPr/>
        </p:nvSpPr>
        <p:spPr>
          <a:xfrm>
            <a:off x="323528" y="1412776"/>
            <a:ext cx="83529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0"/>
              </a:spcBef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Импульсные трубки обеспечивают безотказное функционирование КИПиА и являются логическим продолжением комплексной системы защиты и обогрева.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0" y="2080503"/>
            <a:ext cx="5784025" cy="458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88640"/>
            <a:ext cx="4546848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Импульсные трубки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5178868"/>
            <a:ext cx="3071834" cy="124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5232091"/>
            <a:ext cx="3143272" cy="118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2884932"/>
            <a:ext cx="3071834" cy="140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2884932"/>
            <a:ext cx="318399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857224" y="2670618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IMPL01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04902" y="4119718"/>
            <a:ext cx="2000264" cy="389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до +</a:t>
            </a: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65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°С </a:t>
            </a: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5143504" y="2670618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IMPL02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29322" y="4119718"/>
            <a:ext cx="2000264" cy="389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до +</a:t>
            </a: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125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°С </a:t>
            </a:r>
          </a:p>
        </p:txBody>
      </p:sp>
      <p:sp>
        <p:nvSpPr>
          <p:cNvPr id="20" name="Заголовок 8"/>
          <p:cNvSpPr txBox="1">
            <a:spLocks/>
          </p:cNvSpPr>
          <p:nvPr/>
        </p:nvSpPr>
        <p:spPr>
          <a:xfrm>
            <a:off x="857224" y="4820943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IMPL03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04902" y="6351966"/>
            <a:ext cx="2000264" cy="389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до +</a:t>
            </a: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150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°С </a:t>
            </a:r>
          </a:p>
        </p:txBody>
      </p:sp>
      <p:sp>
        <p:nvSpPr>
          <p:cNvPr id="24" name="Заголовок 8"/>
          <p:cNvSpPr txBox="1">
            <a:spLocks/>
          </p:cNvSpPr>
          <p:nvPr/>
        </p:nvSpPr>
        <p:spPr>
          <a:xfrm>
            <a:off x="5143504" y="4820943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IMPL04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00760" y="6351576"/>
            <a:ext cx="2000264" cy="389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до +</a:t>
            </a: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205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°С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1520" y="130622"/>
            <a:ext cx="4546848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 с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электрообогревом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Заголовок 8"/>
          <p:cNvSpPr txBox="1">
            <a:spLocks/>
          </p:cNvSpPr>
          <p:nvPr/>
        </p:nvSpPr>
        <p:spPr>
          <a:xfrm>
            <a:off x="755576" y="1844824"/>
            <a:ext cx="352839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0"/>
              </a:spcBef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Исполнение Е: 1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Ex e II T6…T4 Gb X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Заголовок 8"/>
          <p:cNvSpPr txBox="1">
            <a:spLocks/>
          </p:cNvSpPr>
          <p:nvPr/>
        </p:nvSpPr>
        <p:spPr>
          <a:xfrm>
            <a:off x="4716016" y="1844824"/>
            <a:ext cx="3771950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0"/>
              </a:spcBef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Исполнение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S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: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0Ex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sa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II T6…T4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Ga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 X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475656" y="1330588"/>
            <a:ext cx="6243359" cy="658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ea typeface="Verdana" pitchFamily="34" charset="0"/>
                <a:cs typeface="Verdana" pitchFamily="34" charset="0"/>
              </a:rPr>
              <a:t>Маркировка </a:t>
            </a:r>
            <a:r>
              <a:rPr lang="ru-RU" sz="1800" dirty="0" err="1" smtClean="0">
                <a:ea typeface="Verdana" pitchFamily="34" charset="0"/>
                <a:cs typeface="Verdana" pitchFamily="34" charset="0"/>
              </a:rPr>
              <a:t>взрывозащиты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 err="1" smtClean="0"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® с </a:t>
            </a:r>
            <a:r>
              <a:rPr lang="ru-RU" sz="1800" dirty="0" err="1" smtClean="0">
                <a:ea typeface="Verdana" pitchFamily="34" charset="0"/>
                <a:cs typeface="Verdana" pitchFamily="34" charset="0"/>
              </a:rPr>
              <a:t>электрообогревом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2143116"/>
            <a:ext cx="3374411" cy="135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572008"/>
            <a:ext cx="3737414" cy="170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161571"/>
            <a:ext cx="3286148" cy="141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857224" y="1785926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11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3501008"/>
            <a:ext cx="2564358" cy="72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поддерж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. до +5 °С</a:t>
            </a:r>
          </a:p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среды до +280 °С </a:t>
            </a: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5143504" y="1785926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1</a:t>
            </a: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2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Заголовок 8"/>
          <p:cNvSpPr txBox="1">
            <a:spLocks/>
          </p:cNvSpPr>
          <p:nvPr/>
        </p:nvSpPr>
        <p:spPr>
          <a:xfrm>
            <a:off x="2928927" y="4572008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13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357818" y="3501008"/>
            <a:ext cx="2598558" cy="72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поддерж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. до +5 °С</a:t>
            </a:r>
          </a:p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среды до +400 °С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428992" y="6072206"/>
            <a:ext cx="2583168" cy="72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поддерж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. до +5 °С</a:t>
            </a:r>
          </a:p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среды до +600 °С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1520" y="-27384"/>
            <a:ext cx="5050904" cy="1426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300" b="1" dirty="0" err="1" smtClean="0"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2300" b="1" dirty="0" smtClean="0">
                <a:ea typeface="Verdana" pitchFamily="34" charset="0"/>
                <a:cs typeface="Verdana" pitchFamily="34" charset="0"/>
              </a:rPr>
              <a:t>® с </a:t>
            </a:r>
            <a:r>
              <a:rPr lang="ru-RU" sz="2300" b="1" dirty="0" err="1" smtClean="0">
                <a:ea typeface="Verdana" pitchFamily="34" charset="0"/>
                <a:cs typeface="Verdana" pitchFamily="34" charset="0"/>
              </a:rPr>
              <a:t>электрообогревом</a:t>
            </a:r>
            <a:endParaRPr lang="ru-RU" sz="2300" b="1" dirty="0"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2300" b="1" dirty="0" smtClean="0">
                <a:ea typeface="Verdana" pitchFamily="34" charset="0"/>
                <a:cs typeface="Verdana" pitchFamily="34" charset="0"/>
              </a:rPr>
              <a:t>для высокотемпературных систем</a:t>
            </a:r>
            <a:endParaRPr lang="ru-RU" sz="23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904" y="2477047"/>
            <a:ext cx="3745528" cy="189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2572941"/>
            <a:ext cx="3494762" cy="169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500034" y="2204864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21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57224" y="4332304"/>
            <a:ext cx="2357454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До +125 °С </a:t>
            </a: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5143504" y="2204864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2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57884" y="4348004"/>
            <a:ext cx="2357454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До +205 °С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130622"/>
            <a:ext cx="4546848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 с водо-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парообогревом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4505757"/>
            <a:ext cx="3672408" cy="158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4649773"/>
            <a:ext cx="3505617" cy="156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936" y="1924869"/>
            <a:ext cx="25336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1996307"/>
            <a:ext cx="29146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857224" y="1710555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30</a:t>
            </a: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5143504" y="1710555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31</a:t>
            </a:r>
          </a:p>
        </p:txBody>
      </p:sp>
      <p:sp>
        <p:nvSpPr>
          <p:cNvPr id="20" name="Заголовок 8"/>
          <p:cNvSpPr txBox="1">
            <a:spLocks/>
          </p:cNvSpPr>
          <p:nvPr/>
        </p:nvSpPr>
        <p:spPr>
          <a:xfrm>
            <a:off x="857224" y="4399087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32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72982" y="6121387"/>
            <a:ext cx="226696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среды до 400 °С </a:t>
            </a:r>
          </a:p>
        </p:txBody>
      </p:sp>
      <p:sp>
        <p:nvSpPr>
          <p:cNvPr id="24" name="Заголовок 8"/>
          <p:cNvSpPr txBox="1">
            <a:spLocks/>
          </p:cNvSpPr>
          <p:nvPr/>
        </p:nvSpPr>
        <p:spPr>
          <a:xfrm>
            <a:off x="5143504" y="4399087"/>
            <a:ext cx="135732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IMPL</a:t>
            </a:r>
            <a:r>
              <a:rPr lang="ru-RU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33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07191" y="6076994"/>
            <a:ext cx="226696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среды до 600 °С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04902" y="3567943"/>
            <a:ext cx="226696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среды до 105 °С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876934" y="3496505"/>
            <a:ext cx="226696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T</a:t>
            </a:r>
            <a:r>
              <a:rPr lang="ru-RU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среды до 205 °С 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57200" y="130622"/>
            <a:ext cx="4402832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 без обогрева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4042792" cy="79208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Проектно-конструкторский</a:t>
            </a:r>
            <a:br>
              <a:rPr lang="ru-RU" sz="24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отдел</a:t>
            </a:r>
            <a:endParaRPr lang="ru-RU" sz="24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24482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В структуре компании функционирует проектно-конструкторский отдел, который осуществляет разработку решений 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и конструкторской документации на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основании технического задания заказчика для последующей реализации данных решений на нашем производстве.</a:t>
            </a:r>
          </a:p>
          <a:p>
            <a:pPr marL="0" indent="0" algn="just"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Сотрудничая с нами, заказчик имеет возможность получить полную визуализацию и детализацию разработанного решения, оценить его качество, комплектацию и пригодность для решения конкретной задачи. 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ри необходимости заказчик может внести свои дополнения и пожелания.</a:t>
            </a:r>
            <a:endParaRPr lang="ru-RU" sz="1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005064"/>
            <a:ext cx="317869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Сервисная служба</a:t>
            </a:r>
            <a:endParaRPr lang="ru-RU" sz="2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4653136"/>
            <a:ext cx="8229600" cy="2044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Специалисты собственной сервисной службы </a:t>
            </a: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осуществляют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пусконаладку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оборудования и консультируют по монтажу на объекте, а также выполняют гарантийное и </a:t>
            </a:r>
            <a:r>
              <a:rPr lang="ru-RU" sz="18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постгарантийное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 обслуживание.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Приобретая наше оборудование и системы вы можете быть уверены в нашей технической поддержке. Мы оперативно проведем консультацию, приедем на объект, устраним проблему и окажем необходимый сервис.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KravchenkoS\Documents\Трубки\Фото\К презентации\Крепеж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681586"/>
            <a:ext cx="1390650" cy="971550"/>
          </a:xfrm>
          <a:prstGeom prst="rect">
            <a:avLst/>
          </a:prstGeom>
          <a:noFill/>
        </p:spPr>
      </p:pic>
      <p:sp>
        <p:nvSpPr>
          <p:cNvPr id="16" name="Заголовок 8"/>
          <p:cNvSpPr txBox="1">
            <a:spLocks/>
          </p:cNvSpPr>
          <p:nvPr/>
        </p:nvSpPr>
        <p:spPr>
          <a:xfrm>
            <a:off x="285720" y="1571612"/>
            <a:ext cx="2143140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Размотка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4"/>
          <a:srcRect l="1893" t="2733" r="3206"/>
          <a:stretch>
            <a:fillRect/>
          </a:stretch>
        </p:blipFill>
        <p:spPr bwMode="auto">
          <a:xfrm>
            <a:off x="3857620" y="1556792"/>
            <a:ext cx="2507019" cy="15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5"/>
          <a:srcRect t="1190" r="1752" b="1190"/>
          <a:stretch>
            <a:fillRect/>
          </a:stretch>
        </p:blipFill>
        <p:spPr bwMode="auto">
          <a:xfrm>
            <a:off x="6698280" y="1500174"/>
            <a:ext cx="2160000" cy="143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8"/>
          <p:cNvSpPr txBox="1">
            <a:spLocks/>
          </p:cNvSpPr>
          <p:nvPr/>
        </p:nvSpPr>
        <p:spPr>
          <a:xfrm>
            <a:off x="1000100" y="2285992"/>
            <a:ext cx="2143140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Отрезка</a:t>
            </a:r>
          </a:p>
        </p:txBody>
      </p:sp>
      <p:sp>
        <p:nvSpPr>
          <p:cNvPr id="25" name="Заголовок 8"/>
          <p:cNvSpPr txBox="1">
            <a:spLocks/>
          </p:cNvSpPr>
          <p:nvPr/>
        </p:nvSpPr>
        <p:spPr>
          <a:xfrm>
            <a:off x="285720" y="3000372"/>
            <a:ext cx="2143140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Гибка</a:t>
            </a:r>
          </a:p>
        </p:txBody>
      </p:sp>
      <p:sp>
        <p:nvSpPr>
          <p:cNvPr id="28" name="Заголовок 8"/>
          <p:cNvSpPr txBox="1">
            <a:spLocks/>
          </p:cNvSpPr>
          <p:nvPr/>
        </p:nvSpPr>
        <p:spPr>
          <a:xfrm>
            <a:off x="1000100" y="3714752"/>
            <a:ext cx="2143140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Крепление</a:t>
            </a:r>
          </a:p>
        </p:txBody>
      </p:sp>
      <p:sp>
        <p:nvSpPr>
          <p:cNvPr id="29" name="Заголовок 8"/>
          <p:cNvSpPr txBox="1">
            <a:spLocks/>
          </p:cNvSpPr>
          <p:nvPr/>
        </p:nvSpPr>
        <p:spPr>
          <a:xfrm>
            <a:off x="285720" y="4429132"/>
            <a:ext cx="2143140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Разделка</a:t>
            </a:r>
          </a:p>
        </p:txBody>
      </p:sp>
      <p:sp>
        <p:nvSpPr>
          <p:cNvPr id="30" name="Заголовок 8"/>
          <p:cNvSpPr txBox="1">
            <a:spLocks/>
          </p:cNvSpPr>
          <p:nvPr/>
        </p:nvSpPr>
        <p:spPr>
          <a:xfrm>
            <a:off x="1000100" y="5143512"/>
            <a:ext cx="2143140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Оконцевание</a:t>
            </a:r>
          </a:p>
        </p:txBody>
      </p:sp>
      <p:sp>
        <p:nvSpPr>
          <p:cNvPr id="31" name="Заголовок 8"/>
          <p:cNvSpPr txBox="1">
            <a:spLocks/>
          </p:cNvSpPr>
          <p:nvPr/>
        </p:nvSpPr>
        <p:spPr>
          <a:xfrm>
            <a:off x="285720" y="5857892"/>
            <a:ext cx="2143140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Подключение</a:t>
            </a:r>
          </a:p>
        </p:txBody>
      </p:sp>
      <p:pic>
        <p:nvPicPr>
          <p:cNvPr id="46082" name="Picture 2" descr="C:\Users\KravchenkoS\Documents\Трубки\Фото\К презентации\Крепеж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3118098"/>
            <a:ext cx="1371600" cy="742950"/>
          </a:xfrm>
          <a:prstGeom prst="rect">
            <a:avLst/>
          </a:prstGeom>
          <a:noFill/>
        </p:spPr>
      </p:pic>
      <p:pic>
        <p:nvPicPr>
          <p:cNvPr id="46084" name="Picture 4" descr="C:\Users\KravchenkoS\Documents\Трубки\Фото\К презентации\Крепеж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6" y="3308965"/>
            <a:ext cx="1157510" cy="1200155"/>
          </a:xfrm>
          <a:prstGeom prst="rect">
            <a:avLst/>
          </a:prstGeom>
          <a:noFill/>
        </p:spPr>
      </p:pic>
      <p:pic>
        <p:nvPicPr>
          <p:cNvPr id="32" name="Picture 4" descr="C:\Users\VidulinN\Desktop\2012-04-27 10.52.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000372"/>
            <a:ext cx="1857388" cy="222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5" descr="C:\Users\VidulinN\Desktop\Осналайн презинтация\2012-04-28 11.15.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46705" y="4673205"/>
            <a:ext cx="2741519" cy="2068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32240" y="5221034"/>
            <a:ext cx="2160000" cy="156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457200" y="130622"/>
            <a:ext cx="4402832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Монтаж трубок </a:t>
            </a: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Имплайн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®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4760" y="5553055"/>
            <a:ext cx="1364562" cy="130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643306" y="5357826"/>
            <a:ext cx="903628" cy="11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8" descr="E:\Коммерция\Поставщики\Термон\Перевод от Владислава\Картинки\A8_Peppers_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3571876"/>
            <a:ext cx="1378019" cy="1285884"/>
          </a:xfrm>
          <a:prstGeom prst="rect">
            <a:avLst/>
          </a:prstGeom>
          <a:noFill/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33113">
            <a:off x="5983914" y="2820624"/>
            <a:ext cx="163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179481">
            <a:off x="3857620" y="2500306"/>
            <a:ext cx="143608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Заголовок 8"/>
          <p:cNvSpPr txBox="1">
            <a:spLocks/>
          </p:cNvSpPr>
          <p:nvPr/>
        </p:nvSpPr>
        <p:spPr>
          <a:xfrm>
            <a:off x="285720" y="1571612"/>
            <a:ext cx="1571636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Труборез</a:t>
            </a:r>
          </a:p>
        </p:txBody>
      </p:sp>
      <p:sp>
        <p:nvSpPr>
          <p:cNvPr id="23" name="Заголовок 8"/>
          <p:cNvSpPr txBox="1">
            <a:spLocks/>
          </p:cNvSpPr>
          <p:nvPr/>
        </p:nvSpPr>
        <p:spPr>
          <a:xfrm>
            <a:off x="2000232" y="1571612"/>
            <a:ext cx="1643074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err="1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Трубогиб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Заголовок 8"/>
          <p:cNvSpPr txBox="1">
            <a:spLocks/>
          </p:cNvSpPr>
          <p:nvPr/>
        </p:nvSpPr>
        <p:spPr>
          <a:xfrm>
            <a:off x="285720" y="2143116"/>
            <a:ext cx="2214578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err="1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Фаскосниматель</a:t>
            </a:r>
            <a:endParaRPr lang="ru-RU" dirty="0" smtClean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Заголовок 8"/>
          <p:cNvSpPr txBox="1">
            <a:spLocks/>
          </p:cNvSpPr>
          <p:nvPr/>
        </p:nvSpPr>
        <p:spPr>
          <a:xfrm>
            <a:off x="285720" y="2714620"/>
            <a:ext cx="2714644" cy="5715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Термоусаживаемые</a:t>
            </a:r>
          </a:p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трубки и перчатки</a:t>
            </a:r>
          </a:p>
        </p:txBody>
      </p:sp>
      <p:sp>
        <p:nvSpPr>
          <p:cNvPr id="29" name="Заголовок 8"/>
          <p:cNvSpPr txBox="1">
            <a:spLocks/>
          </p:cNvSpPr>
          <p:nvPr/>
        </p:nvSpPr>
        <p:spPr>
          <a:xfrm>
            <a:off x="285720" y="3429000"/>
            <a:ext cx="1214446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Фен</a:t>
            </a:r>
          </a:p>
        </p:txBody>
      </p:sp>
      <p:sp>
        <p:nvSpPr>
          <p:cNvPr id="31" name="Заголовок 8"/>
          <p:cNvSpPr txBox="1">
            <a:spLocks/>
          </p:cNvSpPr>
          <p:nvPr/>
        </p:nvSpPr>
        <p:spPr>
          <a:xfrm>
            <a:off x="285720" y="5572140"/>
            <a:ext cx="2571768" cy="6429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Фитинги, краны, манифольды</a:t>
            </a:r>
          </a:p>
        </p:txBody>
      </p:sp>
      <p:sp>
        <p:nvSpPr>
          <p:cNvPr id="20" name="Заголовок 8"/>
          <p:cNvSpPr txBox="1">
            <a:spLocks/>
          </p:cNvSpPr>
          <p:nvPr/>
        </p:nvSpPr>
        <p:spPr>
          <a:xfrm>
            <a:off x="285720" y="4714884"/>
            <a:ext cx="3286148" cy="64294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Температурные датчики, соединительные коробки </a:t>
            </a:r>
          </a:p>
        </p:txBody>
      </p:sp>
      <p:sp>
        <p:nvSpPr>
          <p:cNvPr id="21" name="Заголовок 8"/>
          <p:cNvSpPr txBox="1">
            <a:spLocks/>
          </p:cNvSpPr>
          <p:nvPr/>
        </p:nvSpPr>
        <p:spPr>
          <a:xfrm>
            <a:off x="285720" y="4071942"/>
            <a:ext cx="2571768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Кабельные вводы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3326" y="1393017"/>
            <a:ext cx="186347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7620" y="1500174"/>
            <a:ext cx="179309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 descr="http://ro-tools.ru/upload/resize_cache/iblock/7eb/950_700_0/virax-minsk_2212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01240" y="1656436"/>
            <a:ext cx="1071570" cy="1262922"/>
          </a:xfrm>
          <a:prstGeom prst="rect">
            <a:avLst/>
          </a:prstGeom>
          <a:noFill/>
        </p:spPr>
      </p:pic>
      <p:sp>
        <p:nvSpPr>
          <p:cNvPr id="30" name="Заголовок 8"/>
          <p:cNvSpPr txBox="1">
            <a:spLocks/>
          </p:cNvSpPr>
          <p:nvPr/>
        </p:nvSpPr>
        <p:spPr>
          <a:xfrm>
            <a:off x="1643042" y="3429000"/>
            <a:ext cx="2571768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Концевые заделки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29124" y="3326212"/>
            <a:ext cx="1357322" cy="88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9620802">
            <a:off x="7716641" y="3775427"/>
            <a:ext cx="1040768" cy="162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8" name="Picture 10" descr="http://www.samm.com/userfiles/productthumbs/thumb_173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7686" y="4286256"/>
            <a:ext cx="1357322" cy="1357322"/>
          </a:xfrm>
          <a:prstGeom prst="rect">
            <a:avLst/>
          </a:prstGeom>
          <a:noFill/>
        </p:spPr>
      </p:pic>
      <p:pic>
        <p:nvPicPr>
          <p:cNvPr id="48140" name="Picture 12" descr="http://www.pentairthermal.co.uk/Images/JB-EX-20_hdr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429256" y="4500570"/>
            <a:ext cx="2747614" cy="857256"/>
          </a:xfrm>
          <a:prstGeom prst="rect">
            <a:avLst/>
          </a:prstGeom>
          <a:noFill/>
        </p:spPr>
      </p:pic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15008" y="5500702"/>
            <a:ext cx="1585910" cy="120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358082" y="5572140"/>
            <a:ext cx="1505405" cy="97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Заголовок 1"/>
          <p:cNvSpPr txBox="1">
            <a:spLocks/>
          </p:cNvSpPr>
          <p:nvPr/>
        </p:nvSpPr>
        <p:spPr>
          <a:xfrm>
            <a:off x="457200" y="274638"/>
            <a:ext cx="339472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Аксессуары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C:\Users\VidulinN\Desktop\Осналайн презинтация\2012-04-28 11.34.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234" y="2636912"/>
            <a:ext cx="3768206" cy="2861045"/>
          </a:xfrm>
          <a:prstGeom prst="rect">
            <a:avLst/>
          </a:prstGeom>
          <a:noFill/>
        </p:spPr>
      </p:pic>
      <p:pic>
        <p:nvPicPr>
          <p:cNvPr id="24" name="Picture 6" descr="C:\Users\VidulinN\Desktop\Осналайн презинтация\2012-04-28 11.54.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637284"/>
            <a:ext cx="3767715" cy="2860673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339472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Пример проекта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Заголовок 8"/>
          <p:cNvSpPr txBox="1">
            <a:spLocks/>
          </p:cNvSpPr>
          <p:nvPr/>
        </p:nvSpPr>
        <p:spPr>
          <a:xfrm>
            <a:off x="323528" y="1484784"/>
            <a:ext cx="8568952" cy="9361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Применение и монтаж импульсных трубок Имплайн осуществлялся на многочисленных объектах нефтегазодобывающих, нефтегазоперерабатывающих, химических предприятиях России и государств ТС.</a:t>
            </a:r>
          </a:p>
        </p:txBody>
      </p:sp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8"/>
          <p:cNvSpPr txBox="1">
            <a:spLocks/>
          </p:cNvSpPr>
          <p:nvPr/>
        </p:nvSpPr>
        <p:spPr>
          <a:xfrm>
            <a:off x="323528" y="1484784"/>
            <a:ext cx="8568952" cy="9361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dirty="0" smtClean="0">
                <a:ea typeface="Verdana" pitchFamily="34" charset="0"/>
                <a:cs typeface="Verdana" pitchFamily="34" charset="0"/>
              </a:rPr>
              <a:t>Применение и монтаж импульсных трубок Имплайн осуществлялся на многочисленных объектах нефтегазодобывающих, нефтегазоперерабатывающих, химических предприятиях России и государств ТС.</a:t>
            </a:r>
          </a:p>
        </p:txBody>
      </p:sp>
      <p:pic>
        <p:nvPicPr>
          <p:cNvPr id="25" name="Picture 8" descr="C:\Users\VidulinN\Desktop\Осналайн презинтация\2012-04-28 14.41.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564904"/>
            <a:ext cx="2697800" cy="1926998"/>
          </a:xfrm>
          <a:prstGeom prst="rect">
            <a:avLst/>
          </a:prstGeom>
          <a:noFill/>
        </p:spPr>
      </p:pic>
      <p:pic>
        <p:nvPicPr>
          <p:cNvPr id="26" name="Picture 4" descr="C:\Users\VidulinN\Desktop\Осналайн презинтация\2012-04-28 14.14.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8875" y="2565031"/>
            <a:ext cx="2555705" cy="192798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339472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Пример проекта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3" descr="C:\Users\VidulinN\Desktop\Осналайн презинтация\2012-04-28 14.41.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2568819"/>
            <a:ext cx="2531929" cy="3020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877272"/>
            <a:ext cx="7715895" cy="57150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ТРАСТИНТЕК</a:t>
            </a:r>
            <a:r>
              <a:rPr lang="ru-RU" sz="2800" baseline="30000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®</a:t>
            </a:r>
            <a:r>
              <a:rPr lang="ru-RU" sz="2800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– ТЕХНИЧЕСКОЕ ПРЕВОСХОДСТВО</a:t>
            </a:r>
          </a:p>
        </p:txBody>
      </p:sp>
      <p:pic>
        <p:nvPicPr>
          <p:cNvPr id="5123" name="Picture 2" descr="C:\Users\VidulinN\Desktop\Без имени-2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065" y="116632"/>
            <a:ext cx="1701631" cy="58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Прямоугольник 4"/>
          <p:cNvSpPr>
            <a:spLocks noChangeArrowheads="1"/>
          </p:cNvSpPr>
          <p:nvPr/>
        </p:nvSpPr>
        <p:spPr bwMode="auto">
          <a:xfrm>
            <a:off x="2915816" y="4737338"/>
            <a:ext cx="36782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dirty="0"/>
              <a:t>Системы АСУТП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99889" y="410369"/>
            <a:ext cx="4272111" cy="642367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008000"/>
                </a:solidFill>
              </a:rPr>
              <a:t/>
            </a:r>
            <a:br>
              <a:rPr lang="ru-RU" sz="2400" b="1" dirty="0" smtClean="0">
                <a:solidFill>
                  <a:srgbClr val="008000"/>
                </a:solidFill>
              </a:rPr>
            </a:br>
            <a:r>
              <a:rPr lang="ru-RU" sz="2400" b="1" dirty="0" smtClean="0"/>
              <a:t>Комплексная автоматизация </a:t>
            </a:r>
            <a:br>
              <a:rPr lang="ru-RU" sz="2400" b="1" dirty="0" smtClean="0"/>
            </a:br>
            <a:r>
              <a:rPr lang="ru-RU" sz="2400" b="1" dirty="0" smtClean="0"/>
              <a:t>УПРАВЛЕНИЕ ПРОЕКТАМИ</a:t>
            </a:r>
            <a:r>
              <a:rPr lang="ru-RU" sz="2400" b="1" dirty="0" smtClean="0">
                <a:solidFill>
                  <a:srgbClr val="008000"/>
                </a:solidFill>
              </a:rPr>
              <a:t/>
            </a:r>
            <a:br>
              <a:rPr lang="ru-RU" sz="2400" b="1" dirty="0" smtClean="0">
                <a:solidFill>
                  <a:srgbClr val="008000"/>
                </a:solidFill>
              </a:rPr>
            </a:br>
            <a:endParaRPr lang="ru-RU" sz="2400" b="1" dirty="0" smtClean="0">
              <a:solidFill>
                <a:srgbClr val="008000"/>
              </a:solidFill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0" y="6500813"/>
            <a:ext cx="2214563" cy="357187"/>
          </a:xfrm>
        </p:spPr>
        <p:txBody>
          <a:bodyPr/>
          <a:lstStyle/>
          <a:p>
            <a:pPr algn="ctr">
              <a:defRPr/>
            </a:pPr>
            <a:r>
              <a:rPr lang="ru-RU" altLang="ja-JP" dirty="0" smtClean="0">
                <a:solidFill>
                  <a:schemeClr val="bg1"/>
                </a:solidFill>
              </a:rPr>
              <a:t>Стр.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fld id="{742173CC-AEC5-463F-9454-D00A4A894265}" type="slidenum">
              <a:rPr lang="en-US" altLang="ja-JP" smtClean="0">
                <a:solidFill>
                  <a:schemeClr val="bg1"/>
                </a:solidFill>
              </a:rPr>
              <a:pPr algn="ctr">
                <a:defRPr/>
              </a:pPr>
              <a:t>45</a:t>
            </a:fld>
            <a:endParaRPr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251520" y="1425550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+mj-lt"/>
              </a:rPr>
              <a:t>ЗАО «Трастинтек»® специализируется </a:t>
            </a:r>
            <a:r>
              <a:rPr lang="ru-RU" dirty="0">
                <a:latin typeface="+mj-lt"/>
              </a:rPr>
              <a:t>в области создания комплексных автоматизированных систем управления технологическими процессами и оборудованием </a:t>
            </a:r>
            <a:r>
              <a:rPr lang="ru-RU" b="1" dirty="0">
                <a:latin typeface="+mj-lt"/>
              </a:rPr>
              <a:t>(АСУТП), выполняя полный цикл работ.</a:t>
            </a:r>
            <a:endParaRPr lang="ru-RU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507" y="3140968"/>
            <a:ext cx="477054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700" b="1" dirty="0">
                <a:solidFill>
                  <a:srgbClr val="839B58"/>
                </a:solidFill>
              </a:rPr>
              <a:t>Обследование объекта </a:t>
            </a:r>
            <a:r>
              <a:rPr lang="ru-RU" sz="1700" b="1" dirty="0" smtClean="0">
                <a:solidFill>
                  <a:srgbClr val="839B58"/>
                </a:solidFill>
              </a:rPr>
              <a:t>автоматизации;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839B58"/>
                </a:solidFill>
              </a:rPr>
              <a:t>Проектирование, программирование;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839B58"/>
                </a:solidFill>
              </a:rPr>
              <a:t>Сборка и тестирование;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839B58"/>
                </a:solidFill>
              </a:rPr>
              <a:t>Монтаж и наладка на объекте;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839B58"/>
                </a:solidFill>
              </a:rPr>
              <a:t>Гарантийное и сервисное обслуживание;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700" b="1" dirty="0" smtClean="0">
                <a:solidFill>
                  <a:srgbClr val="839B58"/>
                </a:solidFill>
              </a:rPr>
              <a:t>Модернизация.</a:t>
            </a:r>
            <a:endParaRPr lang="ru-RU" sz="1700" dirty="0">
              <a:solidFill>
                <a:srgbClr val="839B58"/>
              </a:solidFill>
            </a:endParaRPr>
          </a:p>
        </p:txBody>
      </p:sp>
      <p:pic>
        <p:nvPicPr>
          <p:cNvPr id="4098" name="Picture 2" descr="C:\Работа\Презентация_Трастинтек\сх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406669" cy="31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808288" y="1556792"/>
            <a:ext cx="3500462" cy="366712"/>
          </a:xfrm>
          <a:prstGeom prst="rect">
            <a:avLst/>
          </a:prstGeom>
          <a:solidFill>
            <a:srgbClr val="839B58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2000" b="1" dirty="0" smtClean="0">
                <a:solidFill>
                  <a:schemeClr val="bg1"/>
                </a:solidFill>
              </a:rPr>
              <a:t>Предлагаемые решения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811213" y="2509078"/>
            <a:ext cx="1714500" cy="366713"/>
          </a:xfrm>
          <a:prstGeom prst="rect">
            <a:avLst/>
          </a:prstGeom>
          <a:solidFill>
            <a:srgbClr val="839B58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АСУТП ПГУ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2754313" y="2509078"/>
            <a:ext cx="1714500" cy="366713"/>
          </a:xfrm>
          <a:prstGeom prst="rect">
            <a:avLst/>
          </a:prstGeom>
          <a:solidFill>
            <a:srgbClr val="839B58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АСУТП ГТУ</a:t>
            </a: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4621213" y="2509078"/>
            <a:ext cx="1714500" cy="366713"/>
          </a:xfrm>
          <a:prstGeom prst="rect">
            <a:avLst/>
          </a:prstGeom>
          <a:solidFill>
            <a:srgbClr val="839B58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АСУТП блока</a:t>
            </a: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6488113" y="2509078"/>
            <a:ext cx="1714500" cy="366713"/>
          </a:xfrm>
          <a:prstGeom prst="rect">
            <a:avLst/>
          </a:prstGeom>
          <a:solidFill>
            <a:srgbClr val="839B58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АСУТП ОСО</a:t>
            </a:r>
          </a:p>
        </p:txBody>
      </p:sp>
      <p:cxnSp>
        <p:nvCxnSpPr>
          <p:cNvPr id="10" name="AutoShape 37"/>
          <p:cNvCxnSpPr>
            <a:cxnSpLocks noChangeShapeType="1"/>
            <a:stCxn id="5" idx="2"/>
            <a:endCxn id="7" idx="0"/>
          </p:cNvCxnSpPr>
          <p:nvPr/>
        </p:nvCxnSpPr>
        <p:spPr bwMode="auto">
          <a:xfrm flipH="1">
            <a:off x="3611563" y="1923504"/>
            <a:ext cx="946956" cy="585574"/>
          </a:xfrm>
          <a:prstGeom prst="straightConnector1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11" name="AutoShape 38"/>
          <p:cNvCxnSpPr>
            <a:cxnSpLocks noChangeShapeType="1"/>
            <a:stCxn id="5" idx="2"/>
            <a:endCxn id="8" idx="0"/>
          </p:cNvCxnSpPr>
          <p:nvPr/>
        </p:nvCxnSpPr>
        <p:spPr bwMode="auto">
          <a:xfrm>
            <a:off x="4558519" y="1923504"/>
            <a:ext cx="919944" cy="585574"/>
          </a:xfrm>
          <a:prstGeom prst="straightConnector1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12" name="AutoShape 39"/>
          <p:cNvCxnSpPr>
            <a:cxnSpLocks noChangeShapeType="1"/>
            <a:stCxn id="5" idx="2"/>
            <a:endCxn id="9" idx="0"/>
          </p:cNvCxnSpPr>
          <p:nvPr/>
        </p:nvCxnSpPr>
        <p:spPr bwMode="auto">
          <a:xfrm>
            <a:off x="4558519" y="1923504"/>
            <a:ext cx="2786844" cy="585574"/>
          </a:xfrm>
          <a:prstGeom prst="straightConnector1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</p:cxnSp>
      <p:cxnSp>
        <p:nvCxnSpPr>
          <p:cNvPr id="13" name="AutoShape 40"/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1668463" y="1923504"/>
            <a:ext cx="2890056" cy="585574"/>
          </a:xfrm>
          <a:prstGeom prst="straightConnector1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</p:cxnSp>
      <p:sp>
        <p:nvSpPr>
          <p:cNvPr id="14" name="Rectangle 48"/>
          <p:cNvSpPr>
            <a:spLocks noChangeArrowheads="1"/>
          </p:cNvSpPr>
          <p:nvPr/>
        </p:nvSpPr>
        <p:spPr bwMode="auto">
          <a:xfrm>
            <a:off x="4530725" y="2858328"/>
            <a:ext cx="2022475" cy="14114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4260" tIns="51215" rIns="104260" bIns="51215">
            <a:spAutoFit/>
          </a:bodyPr>
          <a:lstStyle/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котлом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турбиной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конденсатным трактом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 питательно-деаэраторной установкой 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 smtClean="0">
                <a:solidFill>
                  <a:srgbClr val="264C72"/>
                </a:solidFill>
              </a:rPr>
              <a:t>АРМ </a:t>
            </a:r>
            <a:r>
              <a:rPr lang="ru-RU" sz="1000" dirty="0">
                <a:solidFill>
                  <a:srgbClr val="264C72"/>
                </a:solidFill>
              </a:rPr>
              <a:t>оперативного персонала</a:t>
            </a:r>
          </a:p>
        </p:txBody>
      </p:sp>
      <p:sp>
        <p:nvSpPr>
          <p:cNvPr id="15" name="Rectangle 49"/>
          <p:cNvSpPr>
            <a:spLocks noChangeArrowheads="1"/>
          </p:cNvSpPr>
          <p:nvPr/>
        </p:nvSpPr>
        <p:spPr bwMode="auto">
          <a:xfrm>
            <a:off x="792163" y="2875791"/>
            <a:ext cx="2022475" cy="1980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4260" tIns="51215" rIns="104260" bIns="51215">
            <a:spAutoFit/>
          </a:bodyPr>
          <a:lstStyle/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ПГУ и генератором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котлом утилизатором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регулирования и защит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 теплофикационной установкой 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 паровой турбиной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 smtClean="0">
                <a:solidFill>
                  <a:srgbClr val="264C72"/>
                </a:solidFill>
              </a:rPr>
              <a:t>АРМ </a:t>
            </a:r>
            <a:r>
              <a:rPr lang="ru-RU" sz="1000" dirty="0">
                <a:solidFill>
                  <a:srgbClr val="264C72"/>
                </a:solidFill>
              </a:rPr>
              <a:t>оперативного персонала</a:t>
            </a:r>
          </a:p>
        </p:txBody>
      </p:sp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2659063" y="2858328"/>
            <a:ext cx="2022475" cy="12575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4260" tIns="51215" rIns="104260" bIns="51215">
            <a:spAutoFit/>
          </a:bodyPr>
          <a:lstStyle/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ГТУ и генератором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котлом утилизатором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регулирования и защит ГТУ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 smtClean="0">
                <a:solidFill>
                  <a:srgbClr val="264C72"/>
                </a:solidFill>
              </a:rPr>
              <a:t>АРМ </a:t>
            </a:r>
            <a:r>
              <a:rPr lang="ru-RU" sz="1000" dirty="0">
                <a:solidFill>
                  <a:srgbClr val="264C72"/>
                </a:solidFill>
              </a:rPr>
              <a:t>оперативного персонала</a:t>
            </a:r>
          </a:p>
        </p:txBody>
      </p:sp>
      <p:sp>
        <p:nvSpPr>
          <p:cNvPr id="17" name="Rectangle 51"/>
          <p:cNvSpPr>
            <a:spLocks noChangeArrowheads="1"/>
          </p:cNvSpPr>
          <p:nvPr/>
        </p:nvSpPr>
        <p:spPr bwMode="auto">
          <a:xfrm>
            <a:off x="6402388" y="2858328"/>
            <a:ext cx="2022475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4260" tIns="51215" rIns="104260" bIns="51215">
            <a:spAutoFit/>
          </a:bodyPr>
          <a:lstStyle/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топливоподачей 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мазутным хозяйством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 ГРП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 береговой насосной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и т.д.</a:t>
            </a:r>
          </a:p>
        </p:txBody>
      </p: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857250" y="5245909"/>
            <a:ext cx="1714500" cy="366712"/>
          </a:xfrm>
          <a:prstGeom prst="rect">
            <a:avLst/>
          </a:prstGeom>
          <a:solidFill>
            <a:srgbClr val="839B58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600" b="1" dirty="0">
                <a:solidFill>
                  <a:schemeClr val="bg1"/>
                </a:solidFill>
              </a:rPr>
              <a:t>АСУТП ХВО</a:t>
            </a:r>
          </a:p>
        </p:txBody>
      </p:sp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785813" y="5603096"/>
            <a:ext cx="3530600" cy="5497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4260" tIns="51215" rIns="104260" bIns="51215">
            <a:spAutoFit/>
          </a:bodyPr>
          <a:lstStyle/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ВПУ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>
                <a:solidFill>
                  <a:srgbClr val="264C72"/>
                </a:solidFill>
              </a:rPr>
              <a:t>ПТК управления</a:t>
            </a:r>
            <a:r>
              <a:rPr lang="en-US" sz="1000" dirty="0">
                <a:solidFill>
                  <a:srgbClr val="264C72"/>
                </a:solidFill>
              </a:rPr>
              <a:t> </a:t>
            </a:r>
            <a:r>
              <a:rPr lang="ru-RU" sz="1000" dirty="0">
                <a:solidFill>
                  <a:srgbClr val="264C72"/>
                </a:solidFill>
              </a:rPr>
              <a:t>ВХР</a:t>
            </a:r>
          </a:p>
          <a:p>
            <a:pPr marL="192088" indent="-192088" defTabSz="877888" eaLnBrk="0" hangingPunct="0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ru-RU" sz="1000" dirty="0" smtClean="0">
                <a:solidFill>
                  <a:srgbClr val="264C72"/>
                </a:solidFill>
              </a:rPr>
              <a:t>АРМ </a:t>
            </a:r>
            <a:r>
              <a:rPr lang="ru-RU" sz="1000" dirty="0">
                <a:solidFill>
                  <a:srgbClr val="264C72"/>
                </a:solidFill>
              </a:rPr>
              <a:t>оперативного персонала химического цеха</a:t>
            </a:r>
          </a:p>
        </p:txBody>
      </p:sp>
      <p:pic>
        <p:nvPicPr>
          <p:cNvPr id="20" name="Picture 46" descr="COLLAGE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5050" y="4280594"/>
            <a:ext cx="38671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88640"/>
            <a:ext cx="196795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5436096" y="6224810"/>
            <a:ext cx="2736304" cy="497727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1800" dirty="0" smtClean="0">
                <a:ea typeface="Verdana" pitchFamily="34" charset="0"/>
                <a:cs typeface="Verdana" pitchFamily="34" charset="0"/>
              </a:rPr>
              <a:t>Комплексное решение</a:t>
            </a:r>
            <a:endParaRPr lang="ru-RU" sz="1800" dirty="0" smtClean="0"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4258816" cy="796908"/>
          </a:xfrm>
        </p:spPr>
        <p:txBody>
          <a:bodyPr/>
          <a:lstStyle/>
          <a:p>
            <a:pPr algn="l" eaLnBrk="1" hangingPunct="1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Конкурентные преимущества</a:t>
            </a:r>
          </a:p>
        </p:txBody>
      </p:sp>
      <p:pic>
        <p:nvPicPr>
          <p:cNvPr id="5" name="Picture 6" descr="ИИС турбоагрегата Курской ТЭЦ 1 на базе SCADA TRACE MO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1700808"/>
            <a:ext cx="2880320" cy="2160240"/>
          </a:xfrm>
          <a:prstGeom prst="rect">
            <a:avLst/>
          </a:prstGeom>
          <a:noFill/>
        </p:spPr>
      </p:pic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0" y="6500813"/>
            <a:ext cx="2214563" cy="357187"/>
          </a:xfrm>
        </p:spPr>
        <p:txBody>
          <a:bodyPr/>
          <a:lstStyle/>
          <a:p>
            <a:pPr algn="ctr">
              <a:defRPr/>
            </a:pPr>
            <a:r>
              <a:rPr lang="ru-RU" altLang="ja-JP" dirty="0" smtClean="0">
                <a:solidFill>
                  <a:schemeClr val="bg1"/>
                </a:solidFill>
              </a:rPr>
              <a:t>Стр.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fld id="{8DEE5D75-E397-4648-AF43-0D746B41A25F}" type="slidenum">
              <a:rPr lang="en-US" altLang="ja-JP" smtClean="0">
                <a:solidFill>
                  <a:schemeClr val="bg1"/>
                </a:solidFill>
              </a:rPr>
              <a:pPr algn="ctr">
                <a:defRPr/>
              </a:pPr>
              <a:t>47</a:t>
            </a:fld>
            <a:endParaRPr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12776"/>
            <a:ext cx="72728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собственное производство;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собственные склады;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высококвалифицированный персонал;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err="1"/>
              <a:t>клиентоориентированная</a:t>
            </a:r>
            <a:r>
              <a:rPr lang="ru-RU" dirty="0"/>
              <a:t> компания;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наличие </a:t>
            </a:r>
            <a:r>
              <a:rPr lang="en-US" dirty="0"/>
              <a:t>ISO</a:t>
            </a:r>
            <a:r>
              <a:rPr lang="ru-RU" dirty="0"/>
              <a:t> 9001:2015 (Система </a:t>
            </a:r>
            <a:r>
              <a:rPr lang="ru-RU" dirty="0" smtClean="0"/>
              <a:t>Менеджмента</a:t>
            </a:r>
          </a:p>
          <a:p>
            <a:pPr lvl="0"/>
            <a:r>
              <a:rPr lang="ru-RU" dirty="0"/>
              <a:t> </a:t>
            </a:r>
            <a:r>
              <a:rPr lang="ru-RU" dirty="0" smtClean="0"/>
              <a:t>    Качества</a:t>
            </a:r>
            <a:r>
              <a:rPr lang="ru-RU" dirty="0"/>
              <a:t>) 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более 100 профессиональных сотрудников, в т. </a:t>
            </a:r>
            <a:r>
              <a:rPr lang="ru-RU" dirty="0" smtClean="0"/>
              <a:t>ч.</a:t>
            </a:r>
          </a:p>
          <a:p>
            <a:pPr lvl="0"/>
            <a:r>
              <a:rPr lang="ru-RU" dirty="0"/>
              <a:t> </a:t>
            </a:r>
            <a:r>
              <a:rPr lang="ru-RU" dirty="0" smtClean="0"/>
              <a:t>    отдел </a:t>
            </a:r>
            <a:r>
              <a:rPr lang="ru-RU" dirty="0"/>
              <a:t>НИОКР и проектно-конструкторский отдел;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правообладатель известных брендов;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наличие множества патентов;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гибкие сроки производства и поставки </a:t>
            </a:r>
            <a:r>
              <a:rPr lang="ru-RU" dirty="0" smtClean="0"/>
              <a:t>различного;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конкурентные цены и гибкие условия оплаты;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гарантия качества производимой и поставляемой продукции;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собственные комплексные решения;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партнерские отношения с ведущими производителями.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0" y="6500813"/>
            <a:ext cx="2214563" cy="357187"/>
          </a:xfrm>
        </p:spPr>
        <p:txBody>
          <a:bodyPr/>
          <a:lstStyle/>
          <a:p>
            <a:pPr algn="ctr">
              <a:defRPr/>
            </a:pPr>
            <a:r>
              <a:rPr lang="ru-RU" altLang="ja-JP" dirty="0" smtClean="0">
                <a:solidFill>
                  <a:schemeClr val="bg1"/>
                </a:solidFill>
              </a:rPr>
              <a:t>Стр.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fld id="{8DEE5D75-E397-4648-AF43-0D746B41A25F}" type="slidenum">
              <a:rPr lang="en-US" altLang="ja-JP" smtClean="0">
                <a:solidFill>
                  <a:schemeClr val="bg1"/>
                </a:solidFill>
              </a:rPr>
              <a:pPr algn="ctr">
                <a:defRPr/>
              </a:pPr>
              <a:t>48</a:t>
            </a:fld>
            <a:endParaRPr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16388" name="Заголовок 1"/>
          <p:cNvSpPr txBox="1">
            <a:spLocks/>
          </p:cNvSpPr>
          <p:nvPr/>
        </p:nvSpPr>
        <p:spPr bwMode="auto">
          <a:xfrm>
            <a:off x="395536" y="497210"/>
            <a:ext cx="1785938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latin typeface="Calibri" pitchFamily="34" charset="0"/>
              </a:rPr>
              <a:t>Партнеры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6169" y="3243260"/>
            <a:ext cx="908622" cy="8620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1921537"/>
            <a:ext cx="995058" cy="8581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4248" y="2984436"/>
            <a:ext cx="839560" cy="11099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1967672"/>
            <a:ext cx="1035552" cy="8898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3" descr="ПЛК100_15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212976"/>
            <a:ext cx="1417475" cy="8061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  <p:pic>
        <p:nvPicPr>
          <p:cNvPr id="16" name="Picture 4" descr="Рисунок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429132"/>
            <a:ext cx="9144001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2161" y="1959478"/>
            <a:ext cx="1202960" cy="8623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211" y="2262183"/>
            <a:ext cx="987904" cy="11668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7" descr="СПК207_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9520" y="3097997"/>
            <a:ext cx="1234510" cy="10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ПД2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14480" y="1571612"/>
            <a:ext cx="747727" cy="105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 descr="pd200__0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05126" y="1586473"/>
            <a:ext cx="958904" cy="119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553200" y="188640"/>
            <a:ext cx="196795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2015\Sales\2015 11\Овен\Сертификат\Scan ОВЕН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12776"/>
            <a:ext cx="3091782" cy="424847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476672"/>
            <a:ext cx="3816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latin typeface="Calibri" pitchFamily="34" charset="0"/>
              </a:rPr>
              <a:t>Системный интегратор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5050904" cy="9941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Собственный склад</a:t>
            </a:r>
            <a:br>
              <a:rPr lang="ru-RU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оборудования, запчастей и комплектующих</a:t>
            </a:r>
            <a:endParaRPr lang="ru-RU" sz="24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19442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Собственные складские помещения компании позволяют обеспечить наличие более чем 90% продукции в доступности и бесперебойно и в кратчайшие сроки поставлять необходимое оборудование.</a:t>
            </a:r>
          </a:p>
          <a:p>
            <a:pPr marL="0" indent="0" algn="just">
              <a:buNone/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осуществляем программы поддержания запасов оборудования и комплектующих под конкретного клиента в случае, когда данный клиент прогнозирует потребление той или иной номенклатуры продукции.</a:t>
            </a:r>
          </a:p>
        </p:txBody>
      </p:sp>
      <p:pic>
        <p:nvPicPr>
          <p:cNvPr id="6" name="Picture 2" descr="F:\Прочее\Производство\Производство 2\_MG_5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212976"/>
            <a:ext cx="3672408" cy="2448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7584" y="1476951"/>
            <a:ext cx="2952328" cy="418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23528" y="188640"/>
            <a:ext cx="47525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dirty="0" smtClean="0">
                <a:latin typeface="Calibri" pitchFamily="34" charset="0"/>
              </a:rPr>
              <a:t>Реализация проекта:</a:t>
            </a:r>
            <a:endParaRPr lang="ru-RU" sz="2800" b="1" dirty="0" smtClean="0">
              <a:latin typeface="Calibri" pitchFamily="34" charset="0"/>
            </a:endParaRPr>
          </a:p>
          <a:p>
            <a:r>
              <a:rPr lang="ru-RU" sz="2800" b="1" dirty="0" smtClean="0">
                <a:latin typeface="Calibri" pitchFamily="34" charset="0"/>
              </a:rPr>
              <a:t>котельная</a:t>
            </a:r>
            <a:r>
              <a:rPr lang="ru-RU" sz="2800" b="1" dirty="0" smtClean="0">
                <a:latin typeface="Calibri" pitchFamily="34" charset="0"/>
              </a:rPr>
              <a:t> (г. Красноярск)</a:t>
            </a:r>
            <a:endParaRPr lang="ru-RU" sz="2800" b="1" dirty="0" smtClean="0">
              <a:latin typeface="Calibri" pitchFamily="34" charset="0"/>
            </a:endParaRPr>
          </a:p>
          <a:p>
            <a:endParaRPr lang="ru-RU" sz="2400" b="1" dirty="0">
              <a:solidFill>
                <a:srgbClr val="008000"/>
              </a:solidFill>
              <a:latin typeface="Calibri" pitchFamily="34" charset="0"/>
            </a:endParaRPr>
          </a:p>
        </p:txBody>
      </p:sp>
      <p:pic>
        <p:nvPicPr>
          <p:cNvPr id="7" name="Picture 2057" descr="COLLAGE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2060848"/>
            <a:ext cx="45478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03950" y="1527761"/>
            <a:ext cx="3760538" cy="5213607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/>
              <a:t>предназначена для сбора и отображения физических параметров технологического процесса от контрольно-измерительных приборов (КИП), расположенных удаленно друг от друга</a:t>
            </a:r>
            <a:r>
              <a:rPr lang="ru-RU" sz="1500" dirty="0"/>
              <a:t>;</a:t>
            </a:r>
            <a:endParaRPr lang="ru-RU" sz="1500" dirty="0" smtClean="0"/>
          </a:p>
          <a:p>
            <a:pPr algn="just"/>
            <a:r>
              <a:rPr lang="ru-RU" sz="1500" dirty="0" smtClean="0"/>
              <a:t>функционально система осуществляет мониторинг, управление и защиту технологического оборудования и процесса в целом</a:t>
            </a:r>
            <a:r>
              <a:rPr lang="ru-RU" sz="1500" dirty="0"/>
              <a:t>;</a:t>
            </a:r>
            <a:endParaRPr lang="ru-RU" sz="1500" dirty="0" smtClean="0"/>
          </a:p>
          <a:p>
            <a:pPr algn="just"/>
            <a:r>
              <a:rPr lang="ru-RU" sz="1500" dirty="0" smtClean="0"/>
              <a:t>в системе предусмотрено автоматическое и ручное управление температурой, давлением, расходом, уровнем и другими;</a:t>
            </a:r>
          </a:p>
          <a:p>
            <a:pPr algn="just"/>
            <a:r>
              <a:rPr lang="ru-RU" sz="1500" dirty="0" smtClean="0"/>
              <a:t>параметрами с пульта оператора с помощью SCADA системы </a:t>
            </a:r>
            <a:r>
              <a:rPr lang="ru-RU" sz="1500" dirty="0" err="1" smtClean="0"/>
              <a:t>MasterSCADA</a:t>
            </a:r>
            <a:r>
              <a:rPr lang="ru-RU" sz="1500" dirty="0"/>
              <a:t>;</a:t>
            </a:r>
            <a:endParaRPr lang="ru-RU" sz="1500" dirty="0" smtClean="0"/>
          </a:p>
          <a:p>
            <a:pPr algn="just"/>
            <a:r>
              <a:rPr lang="ru-RU" sz="1500" dirty="0" smtClean="0"/>
              <a:t>соответствие РД 153-34.1-35.137-00 «Технические требования к подсистеме технологических защит, выполненных на базе микропроцессорной техники».</a:t>
            </a:r>
            <a:endParaRPr lang="ru-RU" sz="15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51520" y="44624"/>
            <a:ext cx="468052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 eaLnBrk="0" hangingPunct="0"/>
            <a:r>
              <a:rPr lang="ru-RU" sz="2200" b="1" dirty="0" smtClean="0">
                <a:latin typeface="+mj-lt"/>
                <a:ea typeface="Verdana" pitchFamily="34" charset="0"/>
                <a:cs typeface="Verdana" pitchFamily="34" charset="0"/>
              </a:rPr>
              <a:t>Система мониторинга и</a:t>
            </a:r>
          </a:p>
          <a:p>
            <a:pPr lvl="0" eaLnBrk="0" hangingPunct="0"/>
            <a:r>
              <a:rPr lang="ru-RU" sz="2200" b="1" dirty="0" smtClean="0">
                <a:latin typeface="+mj-lt"/>
                <a:ea typeface="Verdana" pitchFamily="34" charset="0"/>
                <a:cs typeface="Verdana" pitchFamily="34" charset="0"/>
              </a:rPr>
              <a:t>Управления ИС АСУ ТП «</a:t>
            </a:r>
            <a:r>
              <a:rPr lang="ru-RU" sz="2200" b="1" dirty="0" err="1" smtClean="0">
                <a:latin typeface="+mj-lt"/>
                <a:ea typeface="Verdana" pitchFamily="34" charset="0"/>
                <a:cs typeface="Verdana" pitchFamily="34" charset="0"/>
              </a:rPr>
              <a:t>Monitoring</a:t>
            </a:r>
            <a:endParaRPr lang="ru-RU" sz="2200" b="1" dirty="0">
              <a:latin typeface="+mj-lt"/>
              <a:ea typeface="Verdana" pitchFamily="34" charset="0"/>
              <a:cs typeface="Verdana" pitchFamily="34" charset="0"/>
            </a:endParaRPr>
          </a:p>
          <a:p>
            <a:pPr lvl="0" eaLnBrk="0" hangingPunct="0"/>
            <a:r>
              <a:rPr lang="ru-RU" sz="2200" b="1" dirty="0" err="1" smtClean="0">
                <a:latin typeface="+mj-lt"/>
                <a:ea typeface="Verdana" pitchFamily="34" charset="0"/>
                <a:cs typeface="Verdana" pitchFamily="34" charset="0"/>
              </a:rPr>
              <a:t>of</a:t>
            </a:r>
            <a:r>
              <a:rPr lang="ru-RU" sz="2200" b="1" dirty="0" smtClean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200" b="1" dirty="0" err="1" smtClean="0">
                <a:latin typeface="+mj-lt"/>
                <a:ea typeface="Verdana" pitchFamily="34" charset="0"/>
                <a:cs typeface="Verdana" pitchFamily="34" charset="0"/>
              </a:rPr>
              <a:t>Plant</a:t>
            </a:r>
            <a:r>
              <a:rPr lang="ru-RU" sz="2200" b="1" dirty="0" smtClean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200" b="1" dirty="0" err="1" smtClean="0">
                <a:latin typeface="+mj-lt"/>
                <a:ea typeface="Verdana" pitchFamily="34" charset="0"/>
                <a:cs typeface="Verdana" pitchFamily="34" charset="0"/>
              </a:rPr>
              <a:t>Processes</a:t>
            </a:r>
            <a:r>
              <a:rPr lang="ru-RU" sz="2200" b="1" dirty="0" smtClean="0">
                <a:latin typeface="+mj-lt"/>
                <a:ea typeface="Verdana" pitchFamily="34" charset="0"/>
                <a:cs typeface="Verdana" pitchFamily="34" charset="0"/>
              </a:rPr>
              <a:t>»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681786"/>
            <a:ext cx="5024438" cy="484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496" y="4068782"/>
            <a:ext cx="1561946" cy="909982"/>
          </a:xfrm>
          <a:prstGeom prst="rect">
            <a:avLst/>
          </a:prstGeom>
          <a:solidFill>
            <a:srgbClr val="DCE8FE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724" y="260648"/>
            <a:ext cx="4379284" cy="8572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Контроль температурных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параметров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генератора (схема)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3074" name="Picture 2" descr="C:\Users\PetkoA\Desktop\Для Сергея Куцева\Для Сергея Куцева\Схема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120680" cy="510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9366" y="4183732"/>
            <a:ext cx="1714512" cy="957247"/>
          </a:xfrm>
          <a:prstGeom prst="rect">
            <a:avLst/>
          </a:prstGeom>
          <a:solidFill>
            <a:srgbClr val="84A5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5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7488"/>
            <a:ext cx="4392488" cy="8572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Контроль температурных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параметров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генератора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95536" y="1672209"/>
            <a:ext cx="8280920" cy="3845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Контроллер температурных параметров представляет собой промышленный программируемый логистический контроллер с модулями аналогового ввода для обработки сигналов термосопротивления и дискретного вывода;</a:t>
            </a:r>
          </a:p>
          <a:p>
            <a:pPr algn="just"/>
            <a:endParaRPr lang="ru-RU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системе предусмотрены дискретные выходы, которые подают сигналы в случае превышения параметров температуры на реле «сухой контакт», откуда, в свою очередь, идет импульс на исполнительные устройства оповещения персонала в главном щите;</a:t>
            </a:r>
          </a:p>
          <a:p>
            <a:pPr algn="just"/>
            <a:endParaRPr lang="ru-RU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 сети </a:t>
            </a:r>
            <a:r>
              <a:rPr lang="en-US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Ethernet 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данные о параметрах температуры генератора поступают на сервер со </a:t>
            </a:r>
            <a:r>
              <a:rPr lang="en-US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SCADA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-системой и монитором для визуальной оценки процесса;</a:t>
            </a:r>
          </a:p>
          <a:p>
            <a:pPr algn="just"/>
            <a:endParaRPr lang="ru-RU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Сервер системы располагается на блочном щите управления для непосредственного обслуживания персонала.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ru-RU" sz="18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18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2015\Sales\2015 11\Овен\Презентации для ОВЕН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760"/>
            <a:ext cx="9144064" cy="5143536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23528" y="267488"/>
            <a:ext cx="335131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Образцы экранов в</a:t>
            </a:r>
            <a:endParaRPr lang="ru-RU" sz="2400" b="1" dirty="0">
              <a:latin typeface="+mj-lt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MasterSCADA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58214" y="1285860"/>
            <a:ext cx="785786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620" y="1357298"/>
            <a:ext cx="714380" cy="2117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2015\Sales\2015 11\Овен\Презентации для ОВЕН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2196"/>
            <a:ext cx="9104248" cy="512114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5536" y="260648"/>
            <a:ext cx="299127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 eaLnBrk="0" hangingPunct="0"/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Образцы экранов в</a:t>
            </a:r>
            <a:endParaRPr lang="ru-RU" sz="2400" b="1" dirty="0">
              <a:latin typeface="+mj-lt"/>
              <a:ea typeface="Verdana" pitchFamily="34" charset="0"/>
              <a:cs typeface="Verdana" pitchFamily="34" charset="0"/>
            </a:endParaRPr>
          </a:p>
          <a:p>
            <a:pPr lvl="0" eaLnBrk="0" hangingPunct="0"/>
            <a:r>
              <a:rPr lang="en-US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MasterSCADA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58214" y="1357298"/>
            <a:ext cx="714380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214" y="1428736"/>
            <a:ext cx="714380" cy="2117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56588" y="338926"/>
            <a:ext cx="31352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lvl="0" eaLnBrk="0" hangingPunct="0"/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Образцы экранов в</a:t>
            </a:r>
            <a:endParaRPr lang="ru-RU" sz="2400" b="1" dirty="0">
              <a:latin typeface="+mj-lt"/>
              <a:ea typeface="Verdana" pitchFamily="34" charset="0"/>
              <a:cs typeface="Verdana" pitchFamily="34" charset="0"/>
            </a:endParaRPr>
          </a:p>
          <a:p>
            <a:pPr lvl="0" eaLnBrk="0" hangingPunct="0"/>
            <a:r>
              <a:rPr lang="en-US" sz="2400" b="1" dirty="0" err="1" smtClean="0">
                <a:latin typeface="+mj-lt"/>
                <a:ea typeface="Verdana" pitchFamily="34" charset="0"/>
                <a:cs typeface="Verdana" pitchFamily="34" charset="0"/>
              </a:rPr>
              <a:t>MasterSCADA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2882" name="Picture 2" descr="C:\2015\Sales\2015 11\Овен\Презентации для ОВЕН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0768"/>
            <a:ext cx="9144000" cy="5143501"/>
          </a:xfrm>
          <a:prstGeom prst="rect">
            <a:avLst/>
          </a:prstGeom>
          <a:noFill/>
        </p:spPr>
      </p:pic>
      <p:sp>
        <p:nvSpPr>
          <p:cNvPr id="7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58214" y="1285860"/>
            <a:ext cx="785786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8214" y="1357298"/>
            <a:ext cx="714380" cy="2117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-76022"/>
            <a:ext cx="5040560" cy="1416790"/>
          </a:xfrm>
        </p:spPr>
        <p:txBody>
          <a:bodyPr>
            <a:noAutofit/>
          </a:bodyPr>
          <a:lstStyle/>
          <a:p>
            <a:pPr algn="l"/>
            <a:r>
              <a:rPr lang="ru-RU" sz="2300" b="1" dirty="0" smtClean="0">
                <a:ea typeface="Verdana" pitchFamily="34" charset="0"/>
                <a:cs typeface="Verdana" pitchFamily="34" charset="0"/>
              </a:rPr>
              <a:t>Мониторинг вибрационных и</a:t>
            </a:r>
            <a:br>
              <a:rPr lang="ru-RU" sz="2300" b="1" dirty="0" smtClean="0">
                <a:ea typeface="Verdana" pitchFamily="34" charset="0"/>
                <a:cs typeface="Verdana" pitchFamily="34" charset="0"/>
              </a:rPr>
            </a:br>
            <a:r>
              <a:rPr lang="ru-RU" sz="2300" b="1" dirty="0" smtClean="0">
                <a:ea typeface="Verdana" pitchFamily="34" charset="0"/>
                <a:cs typeface="Verdana" pitchFamily="34" charset="0"/>
              </a:rPr>
              <a:t>тепломеханических параметров</a:t>
            </a:r>
            <a:br>
              <a:rPr lang="ru-RU" sz="2300" b="1" dirty="0" smtClean="0">
                <a:ea typeface="Verdana" pitchFamily="34" charset="0"/>
                <a:cs typeface="Verdana" pitchFamily="34" charset="0"/>
              </a:rPr>
            </a:br>
            <a:r>
              <a:rPr lang="ru-RU" sz="2300" b="1" dirty="0" smtClean="0">
                <a:ea typeface="Verdana" pitchFamily="34" charset="0"/>
                <a:cs typeface="Verdana" pitchFamily="34" charset="0"/>
              </a:rPr>
              <a:t>для турбоагрегатов и насосов</a:t>
            </a:r>
            <a:endParaRPr lang="ru-RU" sz="23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00034" y="2019050"/>
            <a:ext cx="8229600" cy="378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обработка данных от каналов измерения вибрации и тепломеханики осуществляется с помощью ПО на компьютере, который выводит данные на монитор;</a:t>
            </a:r>
            <a:endParaRPr lang="en-US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err="1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вибропреобразователи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МВ 43, МВ </a:t>
            </a:r>
            <a:r>
              <a:rPr lang="en-US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44  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ЗАО "</a:t>
            </a:r>
            <a:r>
              <a:rPr lang="ru-RU" sz="1600" dirty="0" err="1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Вибро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-прибор«; </a:t>
            </a:r>
            <a:endParaRPr lang="en-US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еречень аппаратур, рекомендованных ОАО «Газпром»</a:t>
            </a:r>
            <a:r>
              <a:rPr lang="ru-RU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ru-RU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через ОРС-сервер информация передается с помощью </a:t>
            </a:r>
            <a:r>
              <a:rPr lang="en-US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Ethernet-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свитча в </a:t>
            </a:r>
            <a:r>
              <a:rPr lang="en-US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SCADA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-систему на АРМ1 и АРМ2 (является резервным);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дискретные выходы по срабатыванию тревожной сигнализации поступают на исполнительные устройства оповещения БЩУ;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данные хранятся на сервере сроком не менее 3 лет.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ru-RU" sz="16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340768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Основной целью системы диагностики любой технической системы является </a:t>
            </a:r>
          </a:p>
          <a:p>
            <a:pPr algn="ctr"/>
            <a:r>
              <a:rPr lang="ru-RU" b="1" dirty="0" smtClean="0">
                <a:solidFill>
                  <a:srgbClr val="839B58"/>
                </a:solidFill>
              </a:rPr>
              <a:t>ПОВЫШЕНИЕ НАДЕЖНОСТИ ОБЪЕКТОВ НА ЭТАПЕ ИХ ЭКСПЛУАТАЦИИ.</a:t>
            </a:r>
            <a:endParaRPr lang="ru-RU" b="1" dirty="0">
              <a:solidFill>
                <a:srgbClr val="839B58"/>
              </a:solidFill>
            </a:endParaRPr>
          </a:p>
        </p:txBody>
      </p:sp>
      <p:pic>
        <p:nvPicPr>
          <p:cNvPr id="94209" name="Picture 1" descr="C:\2015\2015 Sales\2015 11\Овен\Презентации для ОВЕН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8" y="3476563"/>
            <a:ext cx="1086274" cy="744525"/>
          </a:xfrm>
          <a:prstGeom prst="rect">
            <a:avLst/>
          </a:prstGeom>
          <a:noFill/>
        </p:spPr>
      </p:pic>
      <p:pic>
        <p:nvPicPr>
          <p:cNvPr id="94211" name="Picture 3" descr="Вибропреобразователи МВ-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752" y="3230383"/>
            <a:ext cx="1357322" cy="1134721"/>
          </a:xfrm>
          <a:prstGeom prst="rect">
            <a:avLst/>
          </a:prstGeom>
          <a:noFill/>
        </p:spPr>
      </p:pic>
      <p:pic>
        <p:nvPicPr>
          <p:cNvPr id="94213" name="Picture 5" descr="Вибропреобразователи МВ-4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112" y="3212976"/>
            <a:ext cx="1201733" cy="11344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728" y="116632"/>
            <a:ext cx="4415288" cy="108012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Мониторинг вибрационных и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тепломеханических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параметров (схема)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PetkoA\Desktop\Для Сергея Куцева\Для Сергея Куцева\Схема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10931"/>
            <a:ext cx="5904656" cy="49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5886" y="3682633"/>
            <a:ext cx="1714512" cy="957247"/>
          </a:xfrm>
          <a:prstGeom prst="rect">
            <a:avLst/>
          </a:prstGeom>
          <a:solidFill>
            <a:srgbClr val="84A5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1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4279822" cy="109665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Мониторинг параметров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вибрации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и механических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величин (схема)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050" name="Picture 2" descr="C:\Users\PetkoA\Desktop\Для Сергея Куцева\Для Сергея Куцева\Схема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8286"/>
            <a:ext cx="7920880" cy="50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7444" y="3732864"/>
            <a:ext cx="1714512" cy="957247"/>
          </a:xfrm>
          <a:prstGeom prst="rect">
            <a:avLst/>
          </a:prstGeom>
          <a:solidFill>
            <a:srgbClr val="84A5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9278" y="4161492"/>
            <a:ext cx="1714512" cy="957247"/>
          </a:xfrm>
          <a:prstGeom prst="rect">
            <a:avLst/>
          </a:prstGeom>
          <a:solidFill>
            <a:srgbClr val="84A5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8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258816" cy="634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+mn-lt"/>
                <a:ea typeface="Verdana" pitchFamily="34" charset="0"/>
                <a:cs typeface="Verdana" pitchFamily="34" charset="0"/>
              </a:rPr>
              <a:t>Преимущества работы с нами</a:t>
            </a:r>
            <a:endParaRPr lang="ru-RU" sz="24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23528" y="1484784"/>
            <a:ext cx="7632848" cy="4248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собственное производство;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собственные склады;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более 100 профессиональных сотрудников, в т. ч. отдел НИОКР и проектно – конструкторский отдел;</a:t>
            </a:r>
          </a:p>
          <a:p>
            <a:pPr>
              <a:spcBef>
                <a:spcPts val="0"/>
              </a:spcBef>
            </a:pPr>
            <a:r>
              <a:rPr lang="ru-RU" sz="1800" dirty="0" smtClean="0"/>
              <a:t>наличие Системы Менеджмента Качества </a:t>
            </a:r>
            <a:r>
              <a:rPr lang="en-US" sz="1800" dirty="0" smtClean="0"/>
              <a:t>ISO 9001</a:t>
            </a:r>
            <a:r>
              <a:rPr lang="ru-RU" sz="1800" dirty="0" smtClean="0"/>
              <a:t>:2015;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правообладатель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известных брендов;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наличие множества патентов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гарантия одного производителя на поставку комплексных решений;</a:t>
            </a:r>
            <a:endParaRPr lang="ru-RU" sz="180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гибкие сроки производства и поставки оборудования;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гарантия качества;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ea typeface="Verdana" panose="020B0604030504040204" pitchFamily="34" charset="0"/>
                <a:cs typeface="Verdana" panose="020B0604030504040204" pitchFamily="34" charset="0"/>
              </a:rPr>
              <a:t>собственные комплексные решения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ru-RU" sz="1800" smtClean="0">
                <a:ea typeface="Verdana" panose="020B0604030504040204" pitchFamily="34" charset="0"/>
                <a:cs typeface="Verdana" panose="020B0604030504040204" pitchFamily="34" charset="0"/>
              </a:rPr>
              <a:t>упрощенный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монтаж </a:t>
            </a:r>
            <a:r>
              <a:rPr lang="ru-RU" sz="1800" smtClean="0">
                <a:ea typeface="Verdana" panose="020B0604030504040204" pitchFamily="34" charset="0"/>
                <a:cs typeface="Verdana" panose="020B0604030504040204" pitchFamily="34" charset="0"/>
              </a:rPr>
              <a:t>оборудования;</a:t>
            </a:r>
            <a:endParaRPr lang="ru-RU" sz="1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конкурентные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цены и гибкие условия оплаты;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партнерские </a:t>
            </a:r>
            <a:r>
              <a:rPr lang="ru-RU" sz="1800" dirty="0" smtClean="0">
                <a:ea typeface="Verdana" panose="020B0604030504040204" pitchFamily="34" charset="0"/>
                <a:cs typeface="Verdana" panose="020B0604030504040204" pitchFamily="34" charset="0"/>
              </a:rPr>
              <a:t>отношения с ведущими производителями комплектующих.</a:t>
            </a:r>
          </a:p>
          <a:p>
            <a:pPr>
              <a:buFont typeface="Arial" pitchFamily="34" charset="0"/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itchFamily="34" charset="0"/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3888432" cy="108012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Мониторинг параметров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вибрации</a:t>
            </a:r>
            <a:r>
              <a:rPr lang="ru-RU" sz="2400" b="1" dirty="0"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и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механических величин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528193"/>
            <a:ext cx="8229600" cy="4277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 параметрам вибрации и механических величин </a:t>
            </a:r>
            <a:r>
              <a:rPr lang="ru-RU" sz="1600" b="1" dirty="0" smtClean="0">
                <a:solidFill>
                  <a:srgbClr val="839B5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осуществляется защита или сигнализация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которые посредством токового выхода передаются со специализированных контроллеров в модули ввода контроллера виброзащиты;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Сигналы с датчиков эксплуатационных параметров поступают на модули ввода контроллера данных параметров. В модулях осуществляется их первичная обработка. В контроллере происходит сравнение измеренного параметра с уставками;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 результатам сравнения контроллер формирует дискретный сигнал в виде «сухой контакт» о превышении соответствующей уставки;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Измеренные значения передаются на сервер с установленной системой </a:t>
            </a:r>
            <a:r>
              <a:rPr lang="en-US" sz="1600" dirty="0" err="1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MasterSCADA</a:t>
            </a: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которая осуществляет архивирование данных и предоставляет пользователям доступ к текущей и архивной информации;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ПО выполняет функцию управления и визуализации технологических процессов;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Реализация данной схемы соответствует РД 153-34.1-35.137-00 «Технические требования к подсистеме технологических защит, выполненных на базе микропроцессорной техники».</a:t>
            </a:r>
          </a:p>
          <a:p>
            <a:pPr algn="l"/>
            <a:endParaRPr lang="ru-RU" sz="1800" dirty="0" smtClean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142844" y="6500837"/>
            <a:ext cx="2214563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Стр.</a:t>
            </a:r>
            <a:r>
              <a:rPr kumimoji="0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fld id="{8DEE5D75-E397-4648-AF43-0D746B41A25F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4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052445"/>
              </p:ext>
            </p:extLst>
          </p:nvPr>
        </p:nvGraphicFramePr>
        <p:xfrm>
          <a:off x="2627784" y="1988840"/>
          <a:ext cx="1865312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" name="Acrobat Document" r:id="rId4" imgW="5667119" imgH="8019810" progId="AcroExch.Document.7">
                  <p:embed/>
                </p:oleObj>
              </mc:Choice>
              <mc:Fallback>
                <p:oleObj name="Acrobat Document" r:id="rId4" imgW="5667119" imgH="8019810" progId="AcroExch.Document.7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988840"/>
                        <a:ext cx="1865312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364627"/>
              </p:ext>
            </p:extLst>
          </p:nvPr>
        </p:nvGraphicFramePr>
        <p:xfrm>
          <a:off x="7092280" y="1853001"/>
          <a:ext cx="1724551" cy="2440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" name="Acrobat Document" r:id="rId6" imgW="3234960" imgH="4771080" progId="AcroExch.Document.7">
                  <p:embed/>
                </p:oleObj>
              </mc:Choice>
              <mc:Fallback>
                <p:oleObj name="Acrobat Document" r:id="rId6" imgW="3234960" imgH="4771080" progId="AcroExch.Document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1853001"/>
                        <a:ext cx="1724551" cy="24400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467544" y="480662"/>
            <a:ext cx="227176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Сертификаты</a:t>
            </a:r>
            <a:endParaRPr lang="ru-RU" sz="2400" dirty="0" smtClean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0474" y="1510839"/>
            <a:ext cx="1664316" cy="239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254090"/>
            <a:ext cx="1703859" cy="240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3212976"/>
            <a:ext cx="1664902" cy="239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1484784"/>
            <a:ext cx="1715997" cy="242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05" y="3140968"/>
            <a:ext cx="1708358" cy="244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0" y="3171609"/>
            <a:ext cx="1660968" cy="241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E:\Основное\Коммерция\ЛПС\Сертификаты\ЛПСервис 90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15" y="2364561"/>
            <a:ext cx="1773455" cy="243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5" name="Picture 35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3214688"/>
            <a:ext cx="3476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2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17945" y="1847939"/>
            <a:ext cx="2538945" cy="180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41830" y="2150658"/>
            <a:ext cx="2565290" cy="180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477814" y="1866632"/>
            <a:ext cx="2565290" cy="183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906637" y="2222156"/>
            <a:ext cx="2533357" cy="177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E:\Основное\Коммерция\ЛПС\Патенты и товарные знаки\патенты\89200 капсула\89200 капсула степанцо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41" y="1500638"/>
            <a:ext cx="1881579" cy="25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Основное\Коммерция\ЛПС\Патенты и товарные знаки\патенты\90875 чехол\90875 термочехол степанцов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10" y="1772816"/>
            <a:ext cx="1882770" cy="25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730275"/>
              </p:ext>
            </p:extLst>
          </p:nvPr>
        </p:nvGraphicFramePr>
        <p:xfrm>
          <a:off x="3635896" y="2924944"/>
          <a:ext cx="1944216" cy="2750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" name="Acrobat Document" r:id="rId10" imgW="3234960" imgH="4771080" progId="AcroExch.Document.7">
                  <p:embed/>
                </p:oleObj>
              </mc:Choice>
              <mc:Fallback>
                <p:oleObj name="Acrobat Document" r:id="rId10" imgW="3234960" imgH="4771080" progId="AcroExch.Document.7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2924944"/>
                        <a:ext cx="1944216" cy="27509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893188"/>
              </p:ext>
            </p:extLst>
          </p:nvPr>
        </p:nvGraphicFramePr>
        <p:xfrm>
          <a:off x="1003699" y="2852936"/>
          <a:ext cx="1984125" cy="280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" name="Acrobat Document" r:id="rId12" imgW="3240720" imgH="4771080" progId="AcroExch.Document.7">
                  <p:embed/>
                </p:oleObj>
              </mc:Choice>
              <mc:Fallback>
                <p:oleObj name="Acrobat Document" r:id="rId12" imgW="3240720" imgH="4771080" progId="AcroExch.Document.7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699" y="2852936"/>
                        <a:ext cx="1984125" cy="28024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322970"/>
              </p:ext>
            </p:extLst>
          </p:nvPr>
        </p:nvGraphicFramePr>
        <p:xfrm>
          <a:off x="6228184" y="2935666"/>
          <a:ext cx="1929693" cy="272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" name="Acrobat Document" r:id="rId14" imgW="3240720" imgH="4771080" progId="AcroExch.Document.7">
                  <p:embed/>
                </p:oleObj>
              </mc:Choice>
              <mc:Fallback>
                <p:oleObj name="Acrobat Document" r:id="rId14" imgW="3240720" imgH="4771080" progId="AcroExch.Document.7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2935666"/>
                        <a:ext cx="1929693" cy="27255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429736" y="404664"/>
            <a:ext cx="2486080" cy="552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400" b="1" dirty="0" smtClean="0">
                <a:latin typeface="+mj-lt"/>
                <a:ea typeface="Verdana" pitchFamily="34" charset="0"/>
                <a:cs typeface="Verdana" pitchFamily="34" charset="0"/>
              </a:rPr>
              <a:t>Патенты</a:t>
            </a:r>
          </a:p>
        </p:txBody>
      </p:sp>
    </p:spTree>
    <p:extLst>
      <p:ext uri="{BB962C8B-B14F-4D97-AF65-F5344CB8AC3E}">
        <p14:creationId xmlns:p14="http://schemas.microsoft.com/office/powerpoint/2010/main" val="29938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8596" y="4077072"/>
            <a:ext cx="1656184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Контакты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1564" y="4509120"/>
            <a:ext cx="3678388" cy="1872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1800" b="1" dirty="0" smtClean="0">
                <a:solidFill>
                  <a:srgbClr val="839B58"/>
                </a:solidFill>
                <a:latin typeface="+mn-lt"/>
                <a:ea typeface="Verdana" pitchFamily="34" charset="0"/>
                <a:cs typeface="Verdana" pitchFamily="34" charset="0"/>
              </a:rPr>
              <a:t>Центральный офис:</a:t>
            </a:r>
          </a:p>
          <a:p>
            <a:pPr algn="l">
              <a:lnSpc>
                <a:spcPct val="150000"/>
              </a:lnSpc>
            </a:pPr>
            <a:r>
              <a:rPr lang="ru-RU" sz="1400" dirty="0" smtClean="0">
                <a:latin typeface="+mn-lt"/>
                <a:ea typeface="Verdana" pitchFamily="34" charset="0"/>
                <a:cs typeface="Verdana" pitchFamily="34" charset="0"/>
              </a:rPr>
              <a:t>Россия, Москва,</a:t>
            </a:r>
          </a:p>
          <a:p>
            <a:pPr algn="l"/>
            <a:r>
              <a:rPr lang="ru-RU" sz="1400" dirty="0" smtClean="0">
                <a:latin typeface="+mn-lt"/>
                <a:ea typeface="Verdana" pitchFamily="34" charset="0"/>
                <a:cs typeface="Verdana" pitchFamily="34" charset="0"/>
              </a:rPr>
              <a:t>3-проезд Марьиной Рощи, 40, корп. 6, стр. 1</a:t>
            </a:r>
          </a:p>
          <a:p>
            <a:pPr algn="l"/>
            <a:r>
              <a:rPr lang="ru-RU" sz="1400" dirty="0" smtClean="0">
                <a:latin typeface="+mn-lt"/>
                <a:ea typeface="Verdana" pitchFamily="34" charset="0"/>
                <a:cs typeface="Verdana" pitchFamily="34" charset="0"/>
              </a:rPr>
              <a:t>+7-495-797-56-11</a:t>
            </a:r>
          </a:p>
          <a:p>
            <a:pPr algn="l">
              <a:lnSpc>
                <a:spcPct val="150000"/>
              </a:lnSpc>
            </a:pPr>
            <a:r>
              <a:rPr lang="en-US" sz="1800" b="1" dirty="0" smtClean="0">
                <a:latin typeface="+mn-lt"/>
                <a:ea typeface="Verdana" pitchFamily="34" charset="0"/>
                <a:cs typeface="Verdana" pitchFamily="34" charset="0"/>
                <a:hlinkClick r:id="rId3"/>
              </a:rPr>
              <a:t>post@trustentec.ru</a:t>
            </a:r>
            <a:endParaRPr lang="en-US" sz="1800" b="1" dirty="0" smtClean="0">
              <a:latin typeface="+mn-lt"/>
              <a:ea typeface="Verdana" pitchFamily="34" charset="0"/>
              <a:cs typeface="Verdana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1" dirty="0" smtClean="0">
                <a:solidFill>
                  <a:srgbClr val="4C608C"/>
                </a:solidFill>
                <a:latin typeface="+mn-lt"/>
                <a:ea typeface="Verdana" pitchFamily="34" charset="0"/>
                <a:cs typeface="Verdana" pitchFamily="34" charset="0"/>
                <a:hlinkClick r:id="rId4"/>
              </a:rPr>
              <a:t>www.trustentec.ru</a:t>
            </a:r>
            <a:r>
              <a:rPr lang="en-US" sz="1800" b="1" dirty="0" smtClean="0">
                <a:solidFill>
                  <a:srgbClr val="4C608C"/>
                </a:solidFill>
                <a:latin typeface="+mn-lt"/>
                <a:ea typeface="Verdana" pitchFamily="34" charset="0"/>
                <a:cs typeface="Verdana" pitchFamily="34" charset="0"/>
              </a:rPr>
              <a:t> </a:t>
            </a:r>
            <a:endParaRPr lang="ru-RU" sz="1800" b="1" dirty="0" smtClean="0">
              <a:solidFill>
                <a:srgbClr val="4C608C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428596" y="3214686"/>
            <a:ext cx="1656997" cy="720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ru-RU" sz="1100" u="sng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1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653136"/>
            <a:ext cx="4680520" cy="86409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839B58"/>
                </a:solidFill>
                <a:ea typeface="Verdana" pitchFamily="34" charset="0"/>
                <a:cs typeface="Verdana" pitchFamily="34" charset="0"/>
              </a:rPr>
              <a:t>Термоблоки и </a:t>
            </a:r>
            <a:r>
              <a:rPr lang="ru-RU" sz="2800" b="1" dirty="0" smtClean="0">
                <a:solidFill>
                  <a:srgbClr val="839B58"/>
                </a:solidFill>
                <a:ea typeface="Verdana" pitchFamily="34" charset="0"/>
                <a:cs typeface="Verdana" pitchFamily="34" charset="0"/>
              </a:rPr>
              <a:t>модули </a:t>
            </a:r>
            <a:r>
              <a:rPr lang="ru-RU" sz="2800" b="1" dirty="0" err="1" smtClean="0">
                <a:solidFill>
                  <a:srgbClr val="839B58"/>
                </a:solidFill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800" b="1" baseline="30000" dirty="0">
                <a:solidFill>
                  <a:srgbClr val="839B5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ru-RU" sz="2800" b="1" dirty="0">
              <a:solidFill>
                <a:srgbClr val="839B58"/>
              </a:solidFill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4100705" cy="552694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Термоблоки и модули</a:t>
            </a:r>
            <a:br>
              <a:rPr lang="ru-RU" sz="2400" b="1" dirty="0" smtClean="0">
                <a:ea typeface="Verdana" pitchFamily="34" charset="0"/>
                <a:cs typeface="Verdana" pitchFamily="34" charset="0"/>
              </a:rPr>
            </a:br>
            <a:r>
              <a:rPr lang="ru-RU" sz="2400" b="1" dirty="0" err="1" smtClean="0">
                <a:ea typeface="Verdana" pitchFamily="34" charset="0"/>
                <a:cs typeface="Verdana" pitchFamily="34" charset="0"/>
              </a:rPr>
              <a:t>Хиттерм</a:t>
            </a:r>
            <a:r>
              <a:rPr lang="ru-RU" sz="2400" b="1" baseline="30000" dirty="0"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1340768"/>
            <a:ext cx="4392488" cy="428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3877" y="536392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Это комплектные устройства, готовые к эксплуатации на объекте</a:t>
            </a:r>
            <a:endParaRPr lang="ru-RU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D:\Основное\Коммерция\Информация по продукции\Техническая информация о продукции\Модули ХИТТЕРМ\Термочехол на EJX 530 на трубе сводный — для Листов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20" y="1556792"/>
            <a:ext cx="3504536" cy="36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Основное\Коммерция\Информация по продукции\Техническая информация о продукции\Термоблоки ХИТТЕРМ\ХИТТЕРМ В-тип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70632"/>
            <a:ext cx="2207293" cy="37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Основное\Коммерция\Старое актуальность до 01.06.2014\Сайт и каталог\Каталог\ШПТ-М\ШПТ160 С приборами объедин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92" y="3227377"/>
            <a:ext cx="3344372" cy="30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7060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Назначение и применение</a:t>
            </a:r>
            <a:endParaRPr lang="ru-RU" sz="24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147248" cy="1252735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ea typeface="Verdana" pitchFamily="34" charset="0"/>
                <a:cs typeface="Verdana" pitchFamily="34" charset="0"/>
              </a:rPr>
              <a:t>Термоблоки и модули Хиттерм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®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 предназначены для создания 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комплексов автоматизации и 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связи, контрольно-измерительных и лабораторно</a:t>
            </a:r>
            <a:r>
              <a:rPr lang="ru-RU" sz="1800" dirty="0">
                <a:ea typeface="Verdana" pitchFamily="34" charset="0"/>
                <a:cs typeface="Verdana" pitchFamily="34" charset="0"/>
              </a:rPr>
              <a:t>-аналитических комплексов</a:t>
            </a:r>
            <a:r>
              <a:rPr lang="ru-RU" sz="1800" dirty="0" smtClean="0">
                <a:ea typeface="Verdana" pitchFamily="34" charset="0"/>
                <a:cs typeface="Verdana" pitchFamily="34" charset="0"/>
              </a:rPr>
              <a:t>, а также комплексов на открытых установках и помещениях во взрывоопасных и общепромышленных зонах.</a:t>
            </a:r>
            <a:endParaRPr lang="ru-RU" sz="18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D:\Основное\Коммерция\Информация по продукции\Техническая информация о продукции\Модули ХИТТЕРМ\Rosemount 3051S-T в чехле прозрачны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068960"/>
            <a:ext cx="219573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Прочее\ЛП\ОХЛОПКОВ ОЛЕГ архив\АРХИВ по датам\2010г\07 Июль\19.07.2010\Шкаф ШПТ-85П качество2 обработ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1817149" cy="24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2676</Words>
  <Application>Microsoft Office PowerPoint</Application>
  <PresentationFormat>Экран (4:3)</PresentationFormat>
  <Paragraphs>404</Paragraphs>
  <Slides>63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Тема Office</vt:lpstr>
      <vt:lpstr>Acrobat Document</vt:lpstr>
      <vt:lpstr>Презентация PowerPoint</vt:lpstr>
      <vt:lpstr>Презентация PowerPoint</vt:lpstr>
      <vt:lpstr>Собственное производство</vt:lpstr>
      <vt:lpstr>Проектно-конструкторский отдел</vt:lpstr>
      <vt:lpstr>Собственный склад оборудования, запчастей и комплектующих</vt:lpstr>
      <vt:lpstr>Преимущества работы с нами</vt:lpstr>
      <vt:lpstr>Термоблоки и модули Хиттерм®</vt:lpstr>
      <vt:lpstr>Термоблоки и модули Хиттерм®</vt:lpstr>
      <vt:lpstr>Назначение и применение</vt:lpstr>
      <vt:lpstr>Описание конструкции</vt:lpstr>
      <vt:lpstr>Комплектация термоблоков и модулей Хиттерм® </vt:lpstr>
      <vt:lpstr>Комплектация термоблоков и модулей Хиттерм®  </vt:lpstr>
      <vt:lpstr>Комплектация термоблоков и модулей Хиттерм®</vt:lpstr>
      <vt:lpstr>Комплектация термоблоков и модулей Хиттерм®</vt:lpstr>
      <vt:lpstr>Разработка конструкторской документации </vt:lpstr>
      <vt:lpstr>Технико-экономические показатели</vt:lpstr>
      <vt:lpstr>Презентация PowerPoint</vt:lpstr>
      <vt:lpstr>Презентация PowerPoint</vt:lpstr>
      <vt:lpstr>Презентация PowerPoint</vt:lpstr>
      <vt:lpstr>Модельный ряд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Комплексная автоматизация  УПРАВЛЕНИЕ ПРОЕКТАМИ </vt:lpstr>
      <vt:lpstr>Комплексное решение</vt:lpstr>
      <vt:lpstr>Конкурентные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температурных параметров генератора (схема)</vt:lpstr>
      <vt:lpstr>Контроль температурных параметров генератора</vt:lpstr>
      <vt:lpstr>Презентация PowerPoint</vt:lpstr>
      <vt:lpstr>Презентация PowerPoint</vt:lpstr>
      <vt:lpstr>Презентация PowerPoint</vt:lpstr>
      <vt:lpstr>Мониторинг вибрационных и тепломеханических параметров для турбоагрегатов и насосов</vt:lpstr>
      <vt:lpstr>Мониторинг вибрационных и тепломеханических параметров (схема)</vt:lpstr>
      <vt:lpstr>Мониторинг параметров вибрации и механических величин (схема)</vt:lpstr>
      <vt:lpstr>Мониторинг параметров вибрации и механических величин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Привет!</dc:title>
  <dc:creator>VidulinN</dc:creator>
  <cp:lastModifiedBy>BityuckiiV</cp:lastModifiedBy>
  <cp:revision>364</cp:revision>
  <dcterms:created xsi:type="dcterms:W3CDTF">2015-06-17T11:45:34Z</dcterms:created>
  <dcterms:modified xsi:type="dcterms:W3CDTF">2016-02-29T14:11:58Z</dcterms:modified>
</cp:coreProperties>
</file>